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736" r:id="rId2"/>
    <p:sldId id="768" r:id="rId3"/>
    <p:sldId id="769" r:id="rId4"/>
    <p:sldId id="774" r:id="rId5"/>
    <p:sldId id="775" r:id="rId6"/>
    <p:sldId id="776" r:id="rId7"/>
    <p:sldId id="777" r:id="rId8"/>
    <p:sldId id="772" r:id="rId9"/>
    <p:sldId id="737" r:id="rId10"/>
    <p:sldId id="773" r:id="rId11"/>
    <p:sldId id="770" r:id="rId12"/>
    <p:sldId id="750" r:id="rId13"/>
    <p:sldId id="751" r:id="rId14"/>
    <p:sldId id="752" r:id="rId15"/>
    <p:sldId id="753" r:id="rId16"/>
    <p:sldId id="754" r:id="rId17"/>
    <p:sldId id="755" r:id="rId18"/>
    <p:sldId id="756" r:id="rId19"/>
    <p:sldId id="757" r:id="rId20"/>
    <p:sldId id="758" r:id="rId21"/>
    <p:sldId id="759" r:id="rId22"/>
    <p:sldId id="760" r:id="rId23"/>
    <p:sldId id="761" r:id="rId24"/>
    <p:sldId id="762" r:id="rId25"/>
    <p:sldId id="763" r:id="rId26"/>
    <p:sldId id="764" r:id="rId27"/>
    <p:sldId id="7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8" userDrawn="1">
          <p15:clr>
            <a:srgbClr val="A4A3A4"/>
          </p15:clr>
        </p15:guide>
        <p15:guide id="2" orient="horz" pos="2123" userDrawn="1">
          <p15:clr>
            <a:srgbClr val="A4A3A4"/>
          </p15:clr>
        </p15:guide>
        <p15:guide id="3" orient="horz" pos="859" userDrawn="1">
          <p15:clr>
            <a:srgbClr val="A4A3A4"/>
          </p15:clr>
        </p15:guide>
        <p15:guide id="4" orient="horz" pos="1824" userDrawn="1">
          <p15:clr>
            <a:srgbClr val="A4A3A4"/>
          </p15:clr>
        </p15:guide>
        <p15:guide id="5" pos="999" userDrawn="1">
          <p15:clr>
            <a:srgbClr val="A4A3A4"/>
          </p15:clr>
        </p15:guide>
        <p15:guide id="6" pos="7273" userDrawn="1">
          <p15:clr>
            <a:srgbClr val="A4A3A4"/>
          </p15:clr>
        </p15:guide>
        <p15:guide id="7" pos="7284" userDrawn="1">
          <p15:clr>
            <a:srgbClr val="A4A3A4"/>
          </p15:clr>
        </p15:guide>
        <p15:guide id="8" pos="3241" userDrawn="1">
          <p15:clr>
            <a:srgbClr val="A4A3A4"/>
          </p15:clr>
        </p15:guide>
        <p15:guide id="9" pos="6911" userDrawn="1">
          <p15:clr>
            <a:srgbClr val="A4A3A4"/>
          </p15:clr>
        </p15:guide>
        <p15:guide id="10" pos="4069" userDrawn="1">
          <p15:clr>
            <a:srgbClr val="A4A3A4"/>
          </p15:clr>
        </p15:guide>
        <p15:guide id="11" pos="360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7" clrIdx="0"/>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 id="6" name="Microsoft Office User" initials="Office [6]" lastIdx="1" clrIdx="5"/>
  <p:cmAuthor id="7" name="Microsoft Office User" initials="Office [7]" lastIdx="1" clrIdx="6"/>
  <p:cmAuthor id="8" name="Microsoft Office User" initials="Office [8]" lastIdx="1" clrIdx="7"/>
  <p:cmAuthor id="9" name="Microsoft Office User" initials="Office [9]" lastIdx="1" clrIdx="8"/>
  <p:cmAuthor id="10" name="Microsoft Office User" initials="Office [10]" lastIdx="1" clrIdx="9"/>
  <p:cmAuthor id="11" name="Microsoft Office User" initials="Office [11]" lastIdx="1" clrIdx="10"/>
  <p:cmAuthor id="12" name="Microsoft Office User" initials="Office [12]" lastIdx="1" clrIdx="11"/>
  <p:cmAuthor id="13" name="Microsoft Office User" initials="Office [13]" lastIdx="1" clrIdx="12"/>
  <p:cmAuthor id="14" name="Microsoft Office User" initials="Office [14]" lastIdx="1" clrIdx="13"/>
  <p:cmAuthor id="15" name="Microsoft Office User" initials="Office [15]" lastIdx="1" clrIdx="14"/>
  <p:cmAuthor id="16" name="Microsoft Office User" initials="Office [16]" lastIdx="1" clrIdx="15"/>
  <p:cmAuthor id="17" name="Microsoft Office User" initials="Office [17]" lastIdx="1" clrIdx="16"/>
  <p:cmAuthor id="18" name="Microsoft Office User" initials="Office [18]" lastIdx="1" clrIdx="17"/>
  <p:cmAuthor id="19" name="Microsoft Office User" initials="Office [19]" lastIdx="1" clrIdx="18"/>
  <p:cmAuthor id="20" name="Microsoft Office User" initials="Office [20]" lastIdx="1" clrIdx="19"/>
  <p:cmAuthor id="21" name="Microsoft Office User" initials="Office [21]" lastIdx="1" clrIdx="20"/>
  <p:cmAuthor id="22" name="Microsoft Office User" initials="Office [22]" lastIdx="1" clrIdx="21"/>
  <p:cmAuthor id="23" name="Microsoft Office User" initials="Office [23]" lastIdx="1" clrIdx="22"/>
  <p:cmAuthor id="24" name="Microsoft Office User" initials="Office [24]" lastIdx="1" clrIdx="23"/>
  <p:cmAuthor id="25" name="Microsoft Office User" initials="Office [25]" lastIdx="1" clrIdx="24"/>
  <p:cmAuthor id="26" name="Microsoft Office User" initials="Office [26]" lastIdx="1" clrIdx="25"/>
  <p:cmAuthor id="27" name="Microsoft Office User" initials="Office [27]" lastIdx="1" clrIdx="26"/>
  <p:cmAuthor id="28" name="Microsoft Office User" initials="Office [28]" lastIdx="1" clrIdx="27"/>
  <p:cmAuthor id="29" name="Microsoft Office User" initials="Office [29]" lastIdx="1" clrIdx="28"/>
  <p:cmAuthor id="30" name="Microsoft Office User" initials="Office [30]" lastIdx="1" clrIdx="29"/>
  <p:cmAuthor id="31" name="Microsoft Office User" initials="Office [31]" lastIdx="1" clrIdx="30"/>
  <p:cmAuthor id="32" name="Microsoft Office User" initials="Office [32]" lastIdx="1" clrIdx="31"/>
  <p:cmAuthor id="33" name="Microsoft Office User" initials="Office [33]" lastIdx="1" clrIdx="32"/>
  <p:cmAuthor id="34" name="Microsoft Office User" initials="Office [34]" lastIdx="1" clrIdx="33"/>
  <p:cmAuthor id="35" name="Rose Gonzalez" initials="RG" lastIdx="56" clrIdx="34"/>
  <p:cmAuthor id="36" name="Alex Villasenor" initials="AV" lastIdx="1" clrIdx="35">
    <p:extLst>
      <p:ext uri="{19B8F6BF-5375-455C-9EA6-DF929625EA0E}">
        <p15:presenceInfo xmlns:p15="http://schemas.microsoft.com/office/powerpoint/2012/main" userId="S::alex@ebuproductions.onmicrosoft.com::45040f21-5403-42a3-b6f4-7c46598d71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F2F"/>
    <a:srgbClr val="2E99D9"/>
    <a:srgbClr val="FBCCC7"/>
    <a:srgbClr val="E6EE9D"/>
    <a:srgbClr val="B5E3E8"/>
    <a:srgbClr val="F9D7AA"/>
    <a:srgbClr val="91EED6"/>
    <a:srgbClr val="FC0024"/>
    <a:srgbClr val="FC6D08"/>
    <a:srgbClr val="094B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94" autoAdjust="0"/>
    <p:restoredTop sz="63267" autoAdjust="0"/>
  </p:normalViewPr>
  <p:slideViewPr>
    <p:cSldViewPr snapToGrid="0" snapToObjects="1">
      <p:cViewPr varScale="1">
        <p:scale>
          <a:sx n="57" d="100"/>
          <a:sy n="57" d="100"/>
        </p:scale>
        <p:origin x="1728" y="168"/>
      </p:cViewPr>
      <p:guideLst>
        <p:guide orient="horz" pos="3708"/>
        <p:guide orient="horz" pos="2123"/>
        <p:guide orient="horz" pos="859"/>
        <p:guide orient="horz" pos="1824"/>
        <p:guide pos="999"/>
        <p:guide pos="7273"/>
        <p:guide pos="7284"/>
        <p:guide pos="3241"/>
        <p:guide pos="6911"/>
        <p:guide pos="4069"/>
        <p:guide pos="3605"/>
      </p:guideLst>
    </p:cSldViewPr>
  </p:slideViewPr>
  <p:outlineViewPr>
    <p:cViewPr>
      <p:scale>
        <a:sx n="33" d="100"/>
        <a:sy n="33" d="100"/>
      </p:scale>
      <p:origin x="0" y="-32672"/>
    </p:cViewPr>
  </p:outlineViewPr>
  <p:notesTextViewPr>
    <p:cViewPr>
      <p:scale>
        <a:sx n="100" d="100"/>
        <a:sy n="100" d="100"/>
      </p:scale>
      <p:origin x="0" y="0"/>
    </p:cViewPr>
  </p:notesTextViewPr>
  <p:sorterViewPr>
    <p:cViewPr>
      <p:scale>
        <a:sx n="112" d="100"/>
        <a:sy n="112" d="100"/>
      </p:scale>
      <p:origin x="0" y="0"/>
    </p:cViewPr>
  </p:sorterViewPr>
  <p:notesViewPr>
    <p:cSldViewPr snapToGrid="0" snapToObjects="1">
      <p:cViewPr>
        <p:scale>
          <a:sx n="112" d="100"/>
          <a:sy n="112" d="100"/>
        </p:scale>
        <p:origin x="2720" y="-7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8" dt="2021-02-04T11:42:36.368" idx="1">
    <p:pos x="7914" y="1304"/>
    <p:text>Picture of provider and patient with good nonverbal: facial expression, sitting, open posture, eye contact</p:text>
    <p:extLst>
      <p:ext uri="{C676402C-5697-4E1C-873F-D02D1690AC5C}">
        <p15:threadingInfo xmlns:p15="http://schemas.microsoft.com/office/powerpoint/2012/main" timeZoneBias="420"/>
      </p:ext>
    </p:extLst>
  </p:cm>
  <p:cm authorId="35" dt="2021-02-05T13:35:44.786" idx="1">
    <p:pos x="7914" y="1400"/>
    <p:text>The first comment was from the AA Focus Group and the second comment from Latina Focus group so interaction should include a person of color. RG</p:text>
    <p:extLst>
      <p:ext uri="{C676402C-5697-4E1C-873F-D02D1690AC5C}">
        <p15:threadingInfo xmlns:p15="http://schemas.microsoft.com/office/powerpoint/2012/main" timeZoneBias="300">
          <p15:parentCm authorId="28" idx="1"/>
        </p15:threadingInfo>
      </p:ext>
    </p:extLst>
  </p:cm>
  <p:cm authorId="1" dt="2021-03-18T09:09:55.207" idx="29">
    <p:pos x="10" y="10"/>
    <p:text>Better picture would have person(s) of color as patient and provider. DWB</p:text>
    <p:extLst>
      <p:ext uri="{C676402C-5697-4E1C-873F-D02D1690AC5C}">
        <p15:threadingInfo xmlns:p15="http://schemas.microsoft.com/office/powerpoint/2012/main" timeZoneBias="360"/>
      </p:ext>
    </p:extLst>
  </p:cm>
  <p:cm authorId="35" dt="2021-03-18T16:08:46.665" idx="41">
    <p:pos x="10" y="106"/>
    <p:text>Sending link for potential new photo.</p:text>
    <p:extLst>
      <p:ext uri="{C676402C-5697-4E1C-873F-D02D1690AC5C}">
        <p15:threadingInfo xmlns:p15="http://schemas.microsoft.com/office/powerpoint/2012/main" timeZoneBias="240">
          <p15:parentCm authorId="1" idx="29"/>
        </p15:threadingInfo>
      </p:ext>
    </p:extLst>
  </p:cm>
  <p:cm authorId="35" dt="2021-03-18T16:17:50.125" idx="42">
    <p:pos x="10" y="202"/>
    <p:text>Wanted an older looking patient.</p:text>
    <p:extLst>
      <p:ext uri="{C676402C-5697-4E1C-873F-D02D1690AC5C}">
        <p15:threadingInfo xmlns:p15="http://schemas.microsoft.com/office/powerpoint/2012/main" timeZoneBias="240">
          <p15:parentCm authorId="1" idx="29"/>
        </p15:threadingInfo>
      </p:ext>
    </p:extLst>
  </p:cm>
  <p:cm authorId="35" dt="2021-03-23T08:51:19.872" idx="52">
    <p:pos x="10" y="298"/>
    <p:text>Good image - RIG</p:text>
    <p:extLst>
      <p:ext uri="{C676402C-5697-4E1C-873F-D02D1690AC5C}">
        <p15:threadingInfo xmlns:p15="http://schemas.microsoft.com/office/powerpoint/2012/main" timeZoneBias="240">
          <p15:parentCm authorId="1" idx="29"/>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1AF5F7-B6BB-0441-8C1E-A40C1CAFB62D}" type="datetimeFigureOut">
              <a:rPr lang="en-US" smtClean="0"/>
              <a:t>11/12/21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0F3FF-06E5-944D-9615-956F75B3981B}" type="slidenum">
              <a:rPr lang="en-US" smtClean="0"/>
              <a:t>‹#›</a:t>
            </a:fld>
            <a:endParaRPr lang="en-US" dirty="0"/>
          </a:p>
        </p:txBody>
      </p:sp>
    </p:spTree>
    <p:extLst>
      <p:ext uri="{BB962C8B-B14F-4D97-AF65-F5344CB8AC3E}">
        <p14:creationId xmlns:p14="http://schemas.microsoft.com/office/powerpoint/2010/main" val="2071028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Welcome to this Movement Is Life™ part 1 of 2, webinar on “Value in Health Care”.  Movement is Life is a multi-disciplinary coalition seeking to eliminate racial, ethnic, gender and geographic disparities in muscle and joint health by promoting physical mobility to improve quality of life among, African American, Hispanic/Latina and women who live in rural communities.  Since 2010, Movement Is Life has focused on the elimination of musculoskeletal disparities in health care.  Limited mobility due to joint pain has a dramatic impact on co-morbid health conditions, including obesity, type 2 diabetes, and heart disease. </a:t>
            </a:r>
          </a:p>
          <a:p>
            <a:endParaRPr lang="en-US" dirty="0"/>
          </a:p>
        </p:txBody>
      </p:sp>
      <p:sp>
        <p:nvSpPr>
          <p:cNvPr id="4" name="Slide Number Placeholder 3"/>
          <p:cNvSpPr>
            <a:spLocks noGrp="1"/>
          </p:cNvSpPr>
          <p:nvPr>
            <p:ph type="sldNum" sz="quarter" idx="10"/>
          </p:nvPr>
        </p:nvSpPr>
        <p:spPr/>
        <p:txBody>
          <a:bodyPr/>
          <a:lstStyle/>
          <a:p>
            <a:fld id="{9FB0F3FF-06E5-944D-9615-956F75B3981B}" type="slidenum">
              <a:rPr lang="en-US" smtClean="0"/>
              <a:t>1</a:t>
            </a:fld>
            <a:endParaRPr lang="en-US" dirty="0"/>
          </a:p>
        </p:txBody>
      </p:sp>
    </p:spTree>
    <p:extLst>
      <p:ext uri="{BB962C8B-B14F-4D97-AF65-F5344CB8AC3E}">
        <p14:creationId xmlns:p14="http://schemas.microsoft.com/office/powerpoint/2010/main" val="1307234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general terms, “value” is often defined as “quality” divided by cost.  Value implies a balance among patient outcomes, the services used to achieve those outcomes, and the cost of those services.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this balance is reached, patients achieve their goals for function and overall health, providers give the most appropriate services efficiently, and the health care services provided are cost-effective.</a:t>
            </a:r>
          </a:p>
          <a:p>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10</a:t>
            </a:fld>
            <a:endParaRPr lang="en-US" dirty="0"/>
          </a:p>
        </p:txBody>
      </p:sp>
    </p:spTree>
    <p:extLst>
      <p:ext uri="{BB962C8B-B14F-4D97-AF65-F5344CB8AC3E}">
        <p14:creationId xmlns:p14="http://schemas.microsoft.com/office/powerpoint/2010/main" val="52402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our current health care system, stakeholder values are not balanced. The cost of health care in the US is not sustainable. </a:t>
            </a:r>
            <a:r>
              <a:rPr lang="en-US" sz="1200" b="0" i="0" kern="1200" dirty="0">
                <a:solidFill>
                  <a:schemeClr val="tx1"/>
                </a:solidFill>
                <a:effectLst/>
                <a:latin typeface="+mn-lt"/>
                <a:ea typeface="+mn-ea"/>
                <a:cs typeface="+mn-cs"/>
              </a:rPr>
              <a:t>Although the United States spends significantly more per person on healthcare than other industrialized nations, our health outcomes are no better — and often worse. (Peter G. Peterson Foundation) </a:t>
            </a:r>
            <a:r>
              <a:rPr lang="en-US" sz="1200" kern="1200" dirty="0">
                <a:solidFill>
                  <a:schemeClr val="tx1"/>
                </a:solidFill>
                <a:effectLst/>
                <a:latin typeface="+mn-lt"/>
                <a:ea typeface="+mn-ea"/>
                <a:cs typeface="+mn-cs"/>
              </a:rPr>
              <a:t>Unfortunately, the system is complex, and stakeholders are at odds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https://</a:t>
            </a:r>
            <a:r>
              <a:rPr lang="en-US" sz="1200" b="0" i="0" kern="1200" dirty="0" err="1">
                <a:solidFill>
                  <a:schemeClr val="tx1"/>
                </a:solidFill>
                <a:effectLst/>
                <a:latin typeface="+mn-lt"/>
                <a:ea typeface="+mn-ea"/>
                <a:cs typeface="+mn-cs"/>
              </a:rPr>
              <a:t>www.pgpf.org</a:t>
            </a:r>
            <a:r>
              <a:rPr lang="en-US" sz="1200" b="0" i="0" kern="1200" dirty="0">
                <a:solidFill>
                  <a:schemeClr val="tx1"/>
                </a:solidFill>
                <a:effectLst/>
                <a:latin typeface="+mn-lt"/>
                <a:ea typeface="+mn-ea"/>
                <a:cs typeface="+mn-cs"/>
              </a:rPr>
              <a:t>/infographic/</a:t>
            </a:r>
            <a:r>
              <a:rPr lang="en-US" sz="1200" b="0" i="0" kern="1200" dirty="0" err="1">
                <a:solidFill>
                  <a:schemeClr val="tx1"/>
                </a:solidFill>
                <a:effectLst/>
                <a:latin typeface="+mn-lt"/>
                <a:ea typeface="+mn-ea"/>
                <a:cs typeface="+mn-cs"/>
              </a:rPr>
              <a:t>infographic-us-healthcare-spending?utm_term</a:t>
            </a:r>
            <a:r>
              <a:rPr lang="en-US" sz="1200" b="0" i="0" kern="1200" dirty="0">
                <a:solidFill>
                  <a:schemeClr val="tx1"/>
                </a:solidFill>
                <a:effectLst/>
                <a:latin typeface="+mn-lt"/>
                <a:ea typeface="+mn-ea"/>
                <a:cs typeface="+mn-cs"/>
              </a:rPr>
              <a:t>=healthcare%20outcomes%20by%20country&amp;utm_campaign=</a:t>
            </a:r>
            <a:r>
              <a:rPr lang="en-US" sz="1200" b="0" i="0" kern="1200" dirty="0" err="1">
                <a:solidFill>
                  <a:schemeClr val="tx1"/>
                </a:solidFill>
                <a:effectLst/>
                <a:latin typeface="+mn-lt"/>
                <a:ea typeface="+mn-ea"/>
                <a:cs typeface="+mn-cs"/>
              </a:rPr>
              <a:t>Healthcare+Infographic&amp;utm_source</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adwords&amp;utm_medium</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ppc&amp;hsa_acc</a:t>
            </a:r>
            <a:r>
              <a:rPr lang="en-US" sz="1200" b="0" i="0" kern="1200" dirty="0">
                <a:solidFill>
                  <a:schemeClr val="tx1"/>
                </a:solidFill>
                <a:effectLst/>
                <a:latin typeface="+mn-lt"/>
                <a:ea typeface="+mn-ea"/>
                <a:cs typeface="+mn-cs"/>
              </a:rPr>
              <a:t>=1523796716&amp;hsa_cam=901124848&amp;hsa_grp=52620067643&amp;hsa_ad=386166142251&amp;hsa_src=</a:t>
            </a:r>
            <a:r>
              <a:rPr lang="en-US" sz="1200" b="0" i="0" kern="1200" dirty="0" err="1">
                <a:solidFill>
                  <a:schemeClr val="tx1"/>
                </a:solidFill>
                <a:effectLst/>
                <a:latin typeface="+mn-lt"/>
                <a:ea typeface="+mn-ea"/>
                <a:cs typeface="+mn-cs"/>
              </a:rPr>
              <a:t>g&amp;hsa_tgt</a:t>
            </a:r>
            <a:r>
              <a:rPr lang="en-US" sz="1200" b="0" i="0" kern="1200" dirty="0">
                <a:solidFill>
                  <a:schemeClr val="tx1"/>
                </a:solidFill>
                <a:effectLst/>
                <a:latin typeface="+mn-lt"/>
                <a:ea typeface="+mn-ea"/>
                <a:cs typeface="+mn-cs"/>
              </a:rPr>
              <a:t>=kwd-329647557082&amp;hsa_kw=healthcare%20outcomes%20by%20country&amp;hsa_mt=</a:t>
            </a:r>
            <a:r>
              <a:rPr lang="en-US" sz="1200" b="0" i="0" kern="1200" dirty="0" err="1">
                <a:solidFill>
                  <a:schemeClr val="tx1"/>
                </a:solidFill>
                <a:effectLst/>
                <a:latin typeface="+mn-lt"/>
                <a:ea typeface="+mn-ea"/>
                <a:cs typeface="+mn-cs"/>
              </a:rPr>
              <a:t>b&amp;hsa_net</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adwords&amp;hsa_ver</a:t>
            </a:r>
            <a:r>
              <a:rPr lang="en-US" sz="1200" b="0" i="0" kern="1200" dirty="0">
                <a:solidFill>
                  <a:schemeClr val="tx1"/>
                </a:solidFill>
                <a:effectLst/>
                <a:latin typeface="+mn-lt"/>
                <a:ea typeface="+mn-ea"/>
                <a:cs typeface="+mn-cs"/>
              </a:rPr>
              <a:t>=3&amp;gclid=Cj0KCQjwvr6EBhDOARIsAPpqUPEluC8V4XMWDZAOxsLTw1xe1djCLdcYLxv4gPSv2grFx6Pzn-Gm5ZYaAktpEALw_wcB</a:t>
            </a:r>
          </a:p>
          <a:p>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11</a:t>
            </a:fld>
            <a:endParaRPr lang="en-US" dirty="0"/>
          </a:p>
        </p:txBody>
      </p:sp>
    </p:spTree>
    <p:extLst>
      <p:ext uri="{BB962C8B-B14F-4D97-AF65-F5344CB8AC3E}">
        <p14:creationId xmlns:p14="http://schemas.microsoft.com/office/powerpoint/2010/main" val="54011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Unfortunately, patients are typically viewed as the third group of stakeholders in our healthcare system. So, who are typically considered the most important stakeholders?   That’s right, payors and providers are often viewed as the most important stakeholders. That begs the question, where does the patient perspective come into play?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Today, most definitions of quality in health care include a component of the “patient experience”, assessed by instruments like the CAHPS or Press Ganey surveys.  But what do patients in disadvantaged communities really value in their health care encounters?  What really matters to them?  How do alternative payment systems affect the value patients receive?</a:t>
            </a:r>
          </a:p>
          <a:p>
            <a:endParaRPr lang="en-US" dirty="0"/>
          </a:p>
          <a:p>
            <a:r>
              <a:rPr lang="en-US" sz="1200" kern="1200" dirty="0">
                <a:solidFill>
                  <a:schemeClr val="tx1"/>
                </a:solidFill>
                <a:effectLst/>
                <a:latin typeface="+mn-lt"/>
                <a:ea typeface="+mn-ea"/>
                <a:cs typeface="+mn-cs"/>
              </a:rPr>
              <a:t>Finally, how can we as individual providers improve the value of our care for our patients?</a:t>
            </a:r>
          </a:p>
          <a:p>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12</a:t>
            </a:fld>
            <a:endParaRPr lang="en-US" dirty="0"/>
          </a:p>
        </p:txBody>
      </p:sp>
    </p:spTree>
    <p:extLst>
      <p:ext uri="{BB962C8B-B14F-4D97-AF65-F5344CB8AC3E}">
        <p14:creationId xmlns:p14="http://schemas.microsoft.com/office/powerpoint/2010/main" val="1572010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better understand what patients value, Movement is Life convened Focus groups of Women representing communities of color (African American in Cleveland) (Hispanic in Chicago) as well as community health workers in rural Kentucky, to identify the challenges and frustrations they experienced in their interactions with their providers and healthcare system.</a:t>
            </a:r>
          </a:p>
        </p:txBody>
      </p:sp>
      <p:sp>
        <p:nvSpPr>
          <p:cNvPr id="4" name="Slide Number Placeholder 3"/>
          <p:cNvSpPr>
            <a:spLocks noGrp="1"/>
          </p:cNvSpPr>
          <p:nvPr>
            <p:ph type="sldNum" sz="quarter" idx="10"/>
          </p:nvPr>
        </p:nvSpPr>
        <p:spPr/>
        <p:txBody>
          <a:bodyPr/>
          <a:lstStyle/>
          <a:p>
            <a:fld id="{8869D1DC-9EA7-9B49-B720-AEC3E1328BE2}" type="slidenum">
              <a:rPr lang="en-US" smtClean="0"/>
              <a:t>13</a:t>
            </a:fld>
            <a:endParaRPr lang="en-US" dirty="0"/>
          </a:p>
        </p:txBody>
      </p:sp>
    </p:spTree>
    <p:extLst>
      <p:ext uri="{BB962C8B-B14F-4D97-AF65-F5344CB8AC3E}">
        <p14:creationId xmlns:p14="http://schemas.microsoft.com/office/powerpoint/2010/main" val="418520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all three focus groups, common challenges and sources of frustration they encountered during an interaction with their provider included: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overall </a:t>
            </a:r>
            <a:r>
              <a:rPr lang="en-US" sz="1200" kern="1200" baseline="0" dirty="0">
                <a:solidFill>
                  <a:schemeClr val="tx1"/>
                </a:solidFill>
                <a:effectLst/>
                <a:latin typeface="+mn-lt"/>
                <a:ea typeface="+mn-ea"/>
                <a:cs typeface="+mn-cs"/>
              </a:rPr>
              <a:t> l</a:t>
            </a:r>
            <a:r>
              <a:rPr lang="en-US" sz="1200" kern="1200" dirty="0">
                <a:solidFill>
                  <a:schemeClr val="tx1"/>
                </a:solidFill>
                <a:effectLst/>
                <a:latin typeface="+mn-lt"/>
                <a:ea typeface="+mn-ea"/>
                <a:cs typeface="+mn-cs"/>
              </a:rPr>
              <a:t>ack of communication, or impaired communication;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l</a:t>
            </a:r>
            <a:r>
              <a:rPr lang="en-US" sz="1200" kern="1200" dirty="0">
                <a:solidFill>
                  <a:schemeClr val="tx1"/>
                </a:solidFill>
                <a:effectLst/>
                <a:latin typeface="+mn-lt"/>
                <a:ea typeface="+mn-ea"/>
                <a:cs typeface="+mn-cs"/>
              </a:rPr>
              <a:t>ack of competence or failure to attend to patients’ needs;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a</a:t>
            </a:r>
            <a:r>
              <a:rPr lang="en-US" sz="1200" kern="1200" baseline="0" dirty="0">
                <a:solidFill>
                  <a:schemeClr val="tx1"/>
                </a:solidFill>
                <a:effectLst/>
                <a:latin typeface="+mn-lt"/>
                <a:ea typeface="+mn-ea"/>
                <a:cs typeface="+mn-cs"/>
              </a:rPr>
              <a:t> l</a:t>
            </a:r>
            <a:r>
              <a:rPr lang="en-US" sz="1200" kern="1200" dirty="0">
                <a:solidFill>
                  <a:schemeClr val="tx1"/>
                </a:solidFill>
                <a:effectLst/>
                <a:latin typeface="+mn-lt"/>
                <a:ea typeface="+mn-ea"/>
                <a:cs typeface="+mn-cs"/>
              </a:rPr>
              <a:t>ack of professionalism;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lack of courtesy; and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perception</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provider bias</a:t>
            </a:r>
          </a:p>
          <a:p>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14</a:t>
            </a:fld>
            <a:endParaRPr lang="en-US" dirty="0"/>
          </a:p>
        </p:txBody>
      </p:sp>
    </p:spTree>
    <p:extLst>
      <p:ext uri="{BB962C8B-B14F-4D97-AF65-F5344CB8AC3E}">
        <p14:creationId xmlns:p14="http://schemas.microsoft.com/office/powerpoint/2010/main" val="1838184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common frustrations were healthcare system problems involving: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Electronic health records and financial concerns, including insurance coverage gaps and out of pocket costs;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Failure to recognize or manage common conditions, such as depression and the end organ damage caused by diabetes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System challenges may be beyond</a:t>
            </a:r>
            <a:r>
              <a:rPr lang="en-US" sz="1200" kern="1200" baseline="0" dirty="0">
                <a:solidFill>
                  <a:schemeClr val="tx1"/>
                </a:solidFill>
                <a:effectLst/>
                <a:latin typeface="+mn-lt"/>
                <a:ea typeface="+mn-ea"/>
                <a:cs typeface="+mn-cs"/>
              </a:rPr>
              <a:t> our control. However, there are multiple ways in which we, as providers, can enhance the value of our patient interactions.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15</a:t>
            </a:fld>
            <a:endParaRPr lang="en-US" dirty="0"/>
          </a:p>
        </p:txBody>
      </p:sp>
    </p:spTree>
    <p:extLst>
      <p:ext uri="{BB962C8B-B14F-4D97-AF65-F5344CB8AC3E}">
        <p14:creationId xmlns:p14="http://schemas.microsoft.com/office/powerpoint/2010/main" val="1813023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common frustration among the participants in all three focus groups was deficient communication, both between clinicians and patients and among providers.  They felt the physicians or NPs/PAs were more interested in their computer than looking or listening to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more in-depth</a:t>
            </a:r>
            <a:r>
              <a:rPr lang="en-US" sz="1200" kern="1200" baseline="0" dirty="0">
                <a:solidFill>
                  <a:schemeClr val="tx1"/>
                </a:solidFill>
                <a:effectLst/>
                <a:latin typeface="+mn-lt"/>
                <a:ea typeface="+mn-ea"/>
                <a:cs typeface="+mn-cs"/>
              </a:rPr>
              <a:t> discussion, please see Case Study: Value Patient Vignette 1.</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16</a:t>
            </a:fld>
            <a:endParaRPr lang="en-US" dirty="0"/>
          </a:p>
        </p:txBody>
      </p:sp>
    </p:spTree>
    <p:extLst>
      <p:ext uri="{BB962C8B-B14F-4D97-AF65-F5344CB8AC3E}">
        <p14:creationId xmlns:p14="http://schemas.microsoft.com/office/powerpoint/2010/main" val="558722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Providers often failed to address patients’ needs and concerns.  They failed to engage both the patients as persons and the patients’ agendas for the visit.</a:t>
            </a:r>
            <a:r>
              <a:rPr lang="en-US" dirty="0">
                <a:effectLst/>
              </a:rPr>
              <a:t> </a:t>
            </a:r>
          </a:p>
          <a:p>
            <a:endParaRPr lang="en-US" dirty="0">
              <a:effectLst/>
            </a:endParaRPr>
          </a:p>
          <a:p>
            <a:r>
              <a:rPr lang="en-US" dirty="0">
                <a:effectLst/>
              </a:rPr>
              <a:t>For a more in-depth discussion, please see</a:t>
            </a:r>
            <a:r>
              <a:rPr lang="en-US" baseline="0" dirty="0">
                <a:effectLst/>
              </a:rPr>
              <a:t> </a:t>
            </a:r>
            <a:r>
              <a:rPr lang="en-US" dirty="0">
                <a:effectLst/>
              </a:rPr>
              <a:t>Case Study: Value Patient Vignette</a:t>
            </a:r>
            <a:r>
              <a:rPr lang="en-US" baseline="0" dirty="0">
                <a:effectLst/>
              </a:rPr>
              <a:t> #2</a:t>
            </a:r>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17</a:t>
            </a:fld>
            <a:endParaRPr lang="en-US" dirty="0"/>
          </a:p>
        </p:txBody>
      </p:sp>
    </p:spTree>
    <p:extLst>
      <p:ext uri="{BB962C8B-B14F-4D97-AF65-F5344CB8AC3E}">
        <p14:creationId xmlns:p14="http://schemas.microsoft.com/office/powerpoint/2010/main" val="1202350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of the focus group members perceived their care as discourteous or disrespectful.  They felt that providers were openly biased against them.</a:t>
            </a:r>
            <a:r>
              <a:rPr lang="en-US" dirty="0">
                <a:effectLst/>
              </a:rPr>
              <a:t> One perceived bias is</a:t>
            </a:r>
            <a:r>
              <a:rPr lang="en-US" baseline="0" dirty="0">
                <a:effectLst/>
              </a:rPr>
              <a:t> related</a:t>
            </a:r>
            <a:r>
              <a:rPr lang="en-US" dirty="0">
                <a:effectLst/>
              </a:rPr>
              <a:t> to the current Opioid Addiction crisis.  The second, more longstanding stereotyping, is a</a:t>
            </a:r>
            <a:r>
              <a:rPr lang="en-US" baseline="0" dirty="0">
                <a:effectLst/>
              </a:rPr>
              <a:t> perceived </a:t>
            </a:r>
            <a:r>
              <a:rPr lang="en-US" dirty="0">
                <a:effectLst/>
              </a:rPr>
              <a:t>bias against the Latinx population.</a:t>
            </a:r>
          </a:p>
          <a:p>
            <a:endParaRPr lang="en-US" dirty="0">
              <a:effectLst/>
            </a:endParaRPr>
          </a:p>
          <a:p>
            <a:r>
              <a:rPr lang="en-US" dirty="0">
                <a:effectLst/>
              </a:rPr>
              <a:t>For in-depth discussion of the pain medication</a:t>
            </a:r>
            <a:r>
              <a:rPr lang="en-US" baseline="0" dirty="0">
                <a:effectLst/>
              </a:rPr>
              <a:t> issue see Case Study: Value Patient Vignette 3.</a:t>
            </a:r>
          </a:p>
          <a:p>
            <a:endParaRPr lang="en-US" baseline="0" dirty="0">
              <a:effectLst/>
            </a:endParaRPr>
          </a:p>
          <a:p>
            <a:r>
              <a:rPr lang="en-US" baseline="0" dirty="0">
                <a:effectLst/>
              </a:rPr>
              <a:t>For in-depth discussion of the second case see Case Study: Value Patient Vignette 4</a:t>
            </a:r>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18</a:t>
            </a:fld>
            <a:endParaRPr lang="en-US" dirty="0"/>
          </a:p>
        </p:txBody>
      </p:sp>
    </p:spTree>
    <p:extLst>
      <p:ext uri="{BB962C8B-B14F-4D97-AF65-F5344CB8AC3E}">
        <p14:creationId xmlns:p14="http://schemas.microsoft.com/office/powerpoint/2010/main" val="939966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Patients consistently identified the policies, procedures, and processes of the healthcare system</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out-of-pocket costs as frustrations and barriers to receiving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we probably can’t control payment</a:t>
            </a:r>
            <a:r>
              <a:rPr lang="en-US" sz="1200" kern="1200" baseline="0" dirty="0">
                <a:solidFill>
                  <a:schemeClr val="tx1"/>
                </a:solidFill>
                <a:effectLst/>
                <a:latin typeface="+mn-lt"/>
                <a:ea typeface="+mn-ea"/>
                <a:cs typeface="+mn-cs"/>
              </a:rPr>
              <a:t> policies, we should be aware that such policies are barriers to our patients’ ability to receive care.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19</a:t>
            </a:fld>
            <a:endParaRPr lang="en-US" dirty="0"/>
          </a:p>
        </p:txBody>
      </p:sp>
    </p:spTree>
    <p:extLst>
      <p:ext uri="{BB962C8B-B14F-4D97-AF65-F5344CB8AC3E}">
        <p14:creationId xmlns:p14="http://schemas.microsoft.com/office/powerpoint/2010/main" val="203071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MOVEMENT IS LIFE™ CAUCUS RECEIVES FINANCIAL SUPPORT FROM ZIMMER BIOMET.</a:t>
            </a:r>
            <a:endParaRPr lang="en-US" dirty="0"/>
          </a:p>
        </p:txBody>
      </p:sp>
      <p:sp>
        <p:nvSpPr>
          <p:cNvPr id="4" name="Slide Number Placeholder 3"/>
          <p:cNvSpPr>
            <a:spLocks noGrp="1"/>
          </p:cNvSpPr>
          <p:nvPr>
            <p:ph type="sldNum" sz="quarter" idx="10"/>
          </p:nvPr>
        </p:nvSpPr>
        <p:spPr/>
        <p:txBody>
          <a:bodyPr/>
          <a:lstStyle/>
          <a:p>
            <a:fld id="{9FB0F3FF-06E5-944D-9615-956F75B3981B}" type="slidenum">
              <a:rPr lang="en-US" smtClean="0"/>
              <a:t>2</a:t>
            </a:fld>
            <a:endParaRPr lang="en-US" dirty="0"/>
          </a:p>
        </p:txBody>
      </p:sp>
    </p:spTree>
    <p:extLst>
      <p:ext uri="{BB962C8B-B14F-4D97-AF65-F5344CB8AC3E}">
        <p14:creationId xmlns:p14="http://schemas.microsoft.com/office/powerpoint/2010/main" val="694661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Providers often failed to identify or manage common conditions such as depression.  Many of the patients in the focus groups were diabetic and commented on failures to manage even the most common morbidities associated with their diabetes.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See Case Study: Value Patient Vignette</a:t>
            </a:r>
            <a:r>
              <a:rPr lang="en-US" sz="1200" kern="1200" baseline="0" dirty="0">
                <a:solidFill>
                  <a:schemeClr val="tx1"/>
                </a:solidFill>
                <a:effectLst/>
                <a:latin typeface="+mn-lt"/>
                <a:ea typeface="+mn-ea"/>
                <a:cs typeface="+mn-cs"/>
              </a:rPr>
              <a:t> #5</a:t>
            </a:r>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20</a:t>
            </a:fld>
            <a:endParaRPr lang="en-US" dirty="0"/>
          </a:p>
        </p:txBody>
      </p:sp>
    </p:spTree>
    <p:extLst>
      <p:ext uri="{BB962C8B-B14F-4D97-AF65-F5344CB8AC3E}">
        <p14:creationId xmlns:p14="http://schemas.microsoft.com/office/powerpoint/2010/main" val="910463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Patients not only identified problems but also offered solutions that addressed their needs. Regarding communication, patients desire prompt responses to phone calls and </a:t>
            </a:r>
            <a:r>
              <a:rPr lang="en-US" sz="1200" kern="1200" baseline="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dialogue between provider and patient.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effective provider-patient dialogue requires</a:t>
            </a:r>
            <a:r>
              <a:rPr lang="en-US" sz="1200" kern="1200" baseline="0" dirty="0">
                <a:solidFill>
                  <a:schemeClr val="tx1"/>
                </a:solidFill>
                <a:effectLst/>
                <a:latin typeface="+mn-lt"/>
                <a:ea typeface="+mn-ea"/>
                <a:cs typeface="+mn-cs"/>
              </a:rPr>
              <a:t> respectful treatment and attentive listening.  </a:t>
            </a:r>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21</a:t>
            </a:fld>
            <a:endParaRPr lang="en-US" dirty="0"/>
          </a:p>
        </p:txBody>
      </p:sp>
    </p:spTree>
    <p:extLst>
      <p:ext uri="{BB962C8B-B14F-4D97-AF65-F5344CB8AC3E}">
        <p14:creationId xmlns:p14="http://schemas.microsoft.com/office/powerpoint/2010/main" val="82326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Patients expect respectful, unbiased, non-judgmental care.  They expect their dignity as human beings to be acknowledged and protected.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22</a:t>
            </a:fld>
            <a:endParaRPr lang="en-US" dirty="0"/>
          </a:p>
        </p:txBody>
      </p:sp>
    </p:spTree>
    <p:extLst>
      <p:ext uri="{BB962C8B-B14F-4D97-AF65-F5344CB8AC3E}">
        <p14:creationId xmlns:p14="http://schemas.microsoft.com/office/powerpoint/2010/main" val="117577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Patients want – </a:t>
            </a:r>
            <a:r>
              <a:rPr lang="en-US" sz="1200" i="1" kern="1200" dirty="0">
                <a:solidFill>
                  <a:schemeClr val="tx1"/>
                </a:solidFill>
                <a:effectLst/>
                <a:latin typeface="+mn-lt"/>
                <a:ea typeface="+mn-ea"/>
                <a:cs typeface="+mn-cs"/>
              </a:rPr>
              <a:t>and need</a:t>
            </a:r>
            <a:r>
              <a:rPr lang="en-US" sz="1200" kern="1200" dirty="0">
                <a:solidFill>
                  <a:schemeClr val="tx1"/>
                </a:solidFill>
                <a:effectLst/>
                <a:latin typeface="+mn-lt"/>
                <a:ea typeface="+mn-ea"/>
                <a:cs typeface="+mn-cs"/>
              </a:rPr>
              <a:t> - their care to be timely, prompt and professional. </a:t>
            </a:r>
          </a:p>
          <a:p>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23</a:t>
            </a:fld>
            <a:endParaRPr lang="en-US" dirty="0"/>
          </a:p>
        </p:txBody>
      </p:sp>
    </p:spTree>
    <p:extLst>
      <p:ext uri="{BB962C8B-B14F-4D97-AF65-F5344CB8AC3E}">
        <p14:creationId xmlns:p14="http://schemas.microsoft.com/office/powerpoint/2010/main" val="1395768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Char char="ü"/>
            </a:pPr>
            <a:r>
              <a:rPr lang="en-US" sz="1200" kern="1200" dirty="0">
                <a:solidFill>
                  <a:schemeClr val="tx1"/>
                </a:solidFill>
                <a:effectLst/>
                <a:latin typeface="+mn-lt"/>
                <a:ea typeface="+mn-ea"/>
                <a:cs typeface="+mn-cs"/>
              </a:rPr>
              <a:t>Patients want – </a:t>
            </a:r>
            <a:r>
              <a:rPr lang="en-US" sz="1200" i="1" kern="1200" dirty="0">
                <a:solidFill>
                  <a:schemeClr val="tx1"/>
                </a:solidFill>
                <a:effectLst/>
                <a:latin typeface="+mn-lt"/>
                <a:ea typeface="+mn-ea"/>
                <a:cs typeface="+mn-cs"/>
              </a:rPr>
              <a:t>and need</a:t>
            </a:r>
            <a:r>
              <a:rPr lang="en-US" sz="1200" kern="1200" dirty="0">
                <a:solidFill>
                  <a:schemeClr val="tx1"/>
                </a:solidFill>
                <a:effectLst/>
                <a:latin typeface="+mn-lt"/>
                <a:ea typeface="+mn-ea"/>
                <a:cs typeface="+mn-cs"/>
              </a:rPr>
              <a:t> - care that is personalized to their unique needs.  Proper care should be tailored</a:t>
            </a:r>
            <a:r>
              <a:rPr lang="en-US" sz="1200" kern="1200" baseline="0" dirty="0">
                <a:solidFill>
                  <a:schemeClr val="tx1"/>
                </a:solidFill>
                <a:effectLst/>
                <a:latin typeface="+mn-lt"/>
                <a:ea typeface="+mn-ea"/>
                <a:cs typeface="+mn-cs"/>
              </a:rPr>
              <a:t> to their needs </a:t>
            </a:r>
            <a:r>
              <a:rPr lang="en-US" sz="1200" u="sng" kern="1200" baseline="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 best available evidence, not the patient’s insurance status.  They want their providers to partner with them and share the decision-making process.</a:t>
            </a:r>
            <a:r>
              <a:rPr lang="en-US" dirty="0">
                <a:effectLst/>
              </a:rPr>
              <a:t> </a:t>
            </a:r>
            <a:r>
              <a:rPr lang="en-US" sz="1050" dirty="0"/>
              <a:t> </a:t>
            </a:r>
          </a:p>
          <a:p>
            <a:pPr>
              <a:buFont typeface="Wingdings" charset="2"/>
              <a:buChar char="ü"/>
            </a:pPr>
            <a:endParaRPr lang="en-US" sz="1050" b="1" dirty="0"/>
          </a:p>
          <a:p>
            <a:pPr>
              <a:buFont typeface="Wingdings" charset="2"/>
              <a:buChar char="ü"/>
            </a:pPr>
            <a:r>
              <a:rPr lang="en-US" sz="1200" b="1" dirty="0"/>
              <a:t>NOT DRIVEN BY INSURANCE TYPE </a:t>
            </a:r>
          </a:p>
          <a:p>
            <a:pPr>
              <a:lnSpc>
                <a:spcPct val="120000"/>
              </a:lnSpc>
              <a:buFont typeface="Wingdings" charset="2"/>
              <a:buChar char="ü"/>
            </a:pPr>
            <a:r>
              <a:rPr lang="en-US" sz="1200" b="1" dirty="0"/>
              <a:t>PRACTITIONER IS COMPASSIONATE AND WILLING TO PARTNER WITH THE PATIENT</a:t>
            </a:r>
          </a:p>
          <a:p>
            <a:pPr>
              <a:lnSpc>
                <a:spcPct val="120000"/>
              </a:lnSpc>
              <a:buFont typeface="Wingdings" charset="2"/>
              <a:buChar char="ü"/>
            </a:pPr>
            <a:r>
              <a:rPr lang="en-US" sz="1200" b="1" dirty="0"/>
              <a:t>SHARED DECISION-MAKING</a:t>
            </a:r>
          </a:p>
          <a:p>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24</a:t>
            </a:fld>
            <a:endParaRPr lang="en-US" dirty="0"/>
          </a:p>
        </p:txBody>
      </p:sp>
    </p:spTree>
    <p:extLst>
      <p:ext uri="{BB962C8B-B14F-4D97-AF65-F5344CB8AC3E}">
        <p14:creationId xmlns:p14="http://schemas.microsoft.com/office/powerpoint/2010/main" val="2146070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Patients expect their providers to be aware of the cost of the care they recommend.  The cost of some prescriptions, for example, may force the patient to choose between buying the prescription, buying groceries or paying the rent.  In such instances, “non-compliance” with recommended care may be unavoidable – but could cause them to be “dropped”!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25</a:t>
            </a:fld>
            <a:endParaRPr lang="en-US" dirty="0"/>
          </a:p>
        </p:txBody>
      </p:sp>
    </p:spTree>
    <p:extLst>
      <p:ext uri="{BB962C8B-B14F-4D97-AF65-F5344CB8AC3E}">
        <p14:creationId xmlns:p14="http://schemas.microsoft.com/office/powerpoint/2010/main" val="671420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summarize, patients want – </a:t>
            </a:r>
            <a:r>
              <a:rPr lang="en-US" sz="1200" i="1" kern="1200" dirty="0">
                <a:solidFill>
                  <a:schemeClr val="tx1"/>
                </a:solidFill>
                <a:effectLst/>
                <a:latin typeface="+mn-lt"/>
                <a:ea typeface="+mn-ea"/>
                <a:cs typeface="+mn-cs"/>
              </a:rPr>
              <a:t>and need</a:t>
            </a:r>
            <a:r>
              <a:rPr lang="en-US" sz="1200" kern="1200" dirty="0">
                <a:solidFill>
                  <a:schemeClr val="tx1"/>
                </a:solidFill>
                <a:effectLst/>
                <a:latin typeface="+mn-lt"/>
                <a:ea typeface="+mn-ea"/>
                <a:cs typeface="+mn-cs"/>
              </a:rPr>
              <a:t> - timely, cost-conscious, professional care.  They need care that is respectful and comprehensive.  Most of all, they value effective communication with their providers.</a:t>
            </a:r>
            <a:r>
              <a:rPr lang="en-US" dirty="0">
                <a:effectLst/>
              </a:rPr>
              <a:t> </a:t>
            </a:r>
          </a:p>
          <a:p>
            <a:endParaRPr lang="en-US" dirty="0">
              <a:effectLst/>
            </a:endParaRPr>
          </a:p>
          <a:p>
            <a:r>
              <a:rPr lang="en-US" dirty="0">
                <a:effectLst/>
              </a:rPr>
              <a:t>What characterized the patient’s ideal healthcare?  They characterized ideal healthcare as patient-centered, with dialogue to ensure effective interaction, understanding and shared decision-making.  Respectful, unbiased, nonjudgmental care was emphasized by all groups.   Most of all they value humanism.</a:t>
            </a:r>
          </a:p>
          <a:p>
            <a:endParaRPr lang="en-US" dirty="0">
              <a:effectLst/>
            </a:endParaRPr>
          </a:p>
        </p:txBody>
      </p:sp>
      <p:sp>
        <p:nvSpPr>
          <p:cNvPr id="4" name="Slide Number Placeholder 3"/>
          <p:cNvSpPr>
            <a:spLocks noGrp="1"/>
          </p:cNvSpPr>
          <p:nvPr>
            <p:ph type="sldNum" sz="quarter" idx="10"/>
          </p:nvPr>
        </p:nvSpPr>
        <p:spPr/>
        <p:txBody>
          <a:bodyPr/>
          <a:lstStyle/>
          <a:p>
            <a:fld id="{8869D1DC-9EA7-9B49-B720-AEC3E1328BE2}" type="slidenum">
              <a:rPr lang="en-US" smtClean="0"/>
              <a:t>26</a:t>
            </a:fld>
            <a:endParaRPr lang="en-US" dirty="0"/>
          </a:p>
        </p:txBody>
      </p:sp>
    </p:spTree>
    <p:extLst>
      <p:ext uri="{BB962C8B-B14F-4D97-AF65-F5344CB8AC3E}">
        <p14:creationId xmlns:p14="http://schemas.microsoft.com/office/powerpoint/2010/main" val="130713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effectLst/>
              </a:rPr>
              <a:t>So, are healthcare payment models impacting care?  </a:t>
            </a:r>
            <a:r>
              <a:rPr lang="en-US">
                <a:effectLst/>
              </a:rPr>
              <a:t>In Part 2 of this series, we will explore this issue and provide a brief overview of payment models for you to consider.</a:t>
            </a:r>
          </a:p>
          <a:p>
            <a:pPr marL="0" marR="0" indent="0" algn="l" defTabSz="457200" rtl="0" eaLnBrk="1" fontAlgn="auto" latinLnBrk="0" hangingPunct="1">
              <a:lnSpc>
                <a:spcPct val="100000"/>
              </a:lnSpc>
              <a:spcBef>
                <a:spcPts val="0"/>
              </a:spcBef>
              <a:spcAft>
                <a:spcPts val="0"/>
              </a:spcAft>
              <a:buClrTx/>
              <a:buSzTx/>
              <a:buFontTx/>
              <a:buNone/>
              <a:tabLst/>
              <a:defRPr/>
            </a:pPr>
            <a:r>
              <a:rPr lang="en-US">
                <a:effectLst/>
              </a:rPr>
              <a:t>  </a:t>
            </a:r>
            <a:endParaRPr lang="en-US"/>
          </a:p>
          <a:p>
            <a:r>
              <a:rPr lang="en-US" dirty="0"/>
              <a:t>For</a:t>
            </a:r>
            <a:r>
              <a:rPr lang="en-US" baseline="0" dirty="0"/>
              <a:t> the perspectives of health care providers, policy makers, and payers, please go to “Value in Health Care, Part 2”</a:t>
            </a:r>
            <a:r>
              <a:rPr lang="en-US" dirty="0"/>
              <a:t> </a:t>
            </a:r>
          </a:p>
        </p:txBody>
      </p:sp>
      <p:sp>
        <p:nvSpPr>
          <p:cNvPr id="4" name="Slide Number Placeholder 3"/>
          <p:cNvSpPr>
            <a:spLocks noGrp="1"/>
          </p:cNvSpPr>
          <p:nvPr>
            <p:ph type="sldNum" sz="quarter" idx="5"/>
          </p:nvPr>
        </p:nvSpPr>
        <p:spPr/>
        <p:txBody>
          <a:bodyPr/>
          <a:lstStyle/>
          <a:p>
            <a:fld id="{9FB0F3FF-06E5-944D-9615-956F75B3981B}" type="slidenum">
              <a:rPr lang="en-US" smtClean="0"/>
              <a:t>27</a:t>
            </a:fld>
            <a:endParaRPr lang="en-US" dirty="0"/>
          </a:p>
        </p:txBody>
      </p:sp>
    </p:spTree>
    <p:extLst>
      <p:ext uri="{BB962C8B-B14F-4D97-AF65-F5344CB8AC3E}">
        <p14:creationId xmlns:p14="http://schemas.microsoft.com/office/powerpoint/2010/main" val="652192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To review,  Movement is Life’s goals are to:</a:t>
            </a:r>
          </a:p>
          <a:p>
            <a:r>
              <a:rPr lang="en-US" dirty="0"/>
              <a:t> </a:t>
            </a:r>
          </a:p>
          <a:p>
            <a:r>
              <a:rPr lang="en-US" dirty="0"/>
              <a:t>RAISE AWARENESS of the epidemic of limited mobility and develop functional solutions to reduce disparities;</a:t>
            </a:r>
          </a:p>
          <a:p>
            <a:r>
              <a:rPr lang="en-US" dirty="0"/>
              <a:t> </a:t>
            </a:r>
          </a:p>
          <a:p>
            <a:r>
              <a:rPr lang="en-US" dirty="0"/>
              <a:t>STRATEGIZE with health care providers, community leaders and other stakeholders to combat disabling joint pain among women, African Americans, and Hispanics;</a:t>
            </a:r>
          </a:p>
          <a:p>
            <a:r>
              <a:rPr lang="en-US" dirty="0"/>
              <a:t> </a:t>
            </a:r>
          </a:p>
          <a:p>
            <a:r>
              <a:rPr lang="en-US" dirty="0"/>
              <a:t>IMPLEMENT community-based initiatives to combat arthritis and co-morbid conditions that lead to immobility;</a:t>
            </a:r>
          </a:p>
          <a:p>
            <a:r>
              <a:rPr lang="en-US" dirty="0"/>
              <a:t> </a:t>
            </a:r>
          </a:p>
          <a:p>
            <a:r>
              <a:rPr lang="en-US" dirty="0"/>
              <a:t>ADVOCATE to decrease musculoskeletal health disparities that contribute to joint pain and immobility, and</a:t>
            </a:r>
          </a:p>
          <a:p>
            <a:r>
              <a:rPr lang="en-US" dirty="0"/>
              <a:t> </a:t>
            </a:r>
          </a:p>
          <a:p>
            <a:r>
              <a:rPr lang="en-US" dirty="0"/>
              <a:t>EDUCATE patients on the importance of daily physical activity in decreasing poor joint health and improving overall health.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04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To review,  Movement is Life’s goals are to:</a:t>
            </a:r>
          </a:p>
          <a:p>
            <a:r>
              <a:rPr lang="en-US" dirty="0"/>
              <a:t> </a:t>
            </a:r>
          </a:p>
          <a:p>
            <a:r>
              <a:rPr lang="en-US" dirty="0"/>
              <a:t>RAISE AWARENESS of the epidemic of limited mobility and develop functional solutions to reduce disparities;</a:t>
            </a:r>
          </a:p>
          <a:p>
            <a:r>
              <a:rPr lang="en-US" dirty="0"/>
              <a:t> </a:t>
            </a:r>
          </a:p>
          <a:p>
            <a:r>
              <a:rPr lang="en-US" dirty="0"/>
              <a:t>STRATEGIZE with health care providers, community leaders and other stakeholders to combat disabling joint pain among women, African Americans, and Hispanics;</a:t>
            </a:r>
          </a:p>
          <a:p>
            <a:r>
              <a:rPr lang="en-US" dirty="0"/>
              <a:t> </a:t>
            </a:r>
          </a:p>
          <a:p>
            <a:r>
              <a:rPr lang="en-US" dirty="0"/>
              <a:t>IMPLEMENT community-based initiatives to combat arthritis and co-morbid conditions that lead to immobility;</a:t>
            </a:r>
          </a:p>
          <a:p>
            <a:r>
              <a:rPr lang="en-US" dirty="0"/>
              <a:t> </a:t>
            </a:r>
          </a:p>
          <a:p>
            <a:r>
              <a:rPr lang="en-US" dirty="0"/>
              <a:t>ADVOCATE to decrease musculoskeletal health disparities that contribute to joint pain and immobility, and</a:t>
            </a:r>
          </a:p>
          <a:p>
            <a:r>
              <a:rPr lang="en-US" dirty="0"/>
              <a:t> </a:t>
            </a:r>
          </a:p>
          <a:p>
            <a:r>
              <a:rPr lang="en-US" dirty="0"/>
              <a:t>EDUCATE patients on the importance of daily physical activity in decreasing poor joint health and improving overall health.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15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To review,  Movement is Life’s goals are to:</a:t>
            </a:r>
          </a:p>
          <a:p>
            <a:r>
              <a:rPr lang="en-US" dirty="0"/>
              <a:t> </a:t>
            </a:r>
          </a:p>
          <a:p>
            <a:r>
              <a:rPr lang="en-US" dirty="0"/>
              <a:t>RAISE AWARENESS of the epidemic of limited mobility and develop functional solutions to reduce disparities;</a:t>
            </a:r>
          </a:p>
          <a:p>
            <a:r>
              <a:rPr lang="en-US" dirty="0"/>
              <a:t> </a:t>
            </a:r>
          </a:p>
          <a:p>
            <a:r>
              <a:rPr lang="en-US" dirty="0"/>
              <a:t>STRATEGIZE with health care providers, community leaders and other stakeholders to combat disabling joint pain among women, African Americans, and Hispanics;</a:t>
            </a:r>
          </a:p>
          <a:p>
            <a:r>
              <a:rPr lang="en-US" dirty="0"/>
              <a:t> </a:t>
            </a:r>
          </a:p>
          <a:p>
            <a:r>
              <a:rPr lang="en-US" dirty="0"/>
              <a:t>IMPLEMENT community-based initiatives to combat arthritis and co-morbid conditions that lead to immobility;</a:t>
            </a:r>
          </a:p>
          <a:p>
            <a:r>
              <a:rPr lang="en-US" dirty="0"/>
              <a:t> </a:t>
            </a:r>
          </a:p>
          <a:p>
            <a:r>
              <a:rPr lang="en-US" dirty="0"/>
              <a:t>ADVOCATE to decrease musculoskeletal health disparities that contribute to joint pain and immobility, and</a:t>
            </a:r>
          </a:p>
          <a:p>
            <a:r>
              <a:rPr lang="en-US" dirty="0"/>
              <a:t> </a:t>
            </a:r>
          </a:p>
          <a:p>
            <a:r>
              <a:rPr lang="en-US" dirty="0"/>
              <a:t>EDUCATE patients on the importance of daily physical activity in decreasing poor joint health and improving overall health.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51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To review,  Movement is Life’s goals are to:</a:t>
            </a:r>
          </a:p>
          <a:p>
            <a:r>
              <a:rPr lang="en-US" dirty="0"/>
              <a:t> </a:t>
            </a:r>
          </a:p>
          <a:p>
            <a:r>
              <a:rPr lang="en-US" dirty="0"/>
              <a:t>RAISE AWARENESS of the epidemic of limited mobility and develop functional solutions to reduce disparities;</a:t>
            </a:r>
          </a:p>
          <a:p>
            <a:r>
              <a:rPr lang="en-US" dirty="0"/>
              <a:t> </a:t>
            </a:r>
          </a:p>
          <a:p>
            <a:r>
              <a:rPr lang="en-US" dirty="0"/>
              <a:t>STRATEGIZE with health care providers, community leaders and other stakeholders to combat disabling joint pain among women, African Americans, and Hispanics;</a:t>
            </a:r>
          </a:p>
          <a:p>
            <a:r>
              <a:rPr lang="en-US" dirty="0"/>
              <a:t> </a:t>
            </a:r>
          </a:p>
          <a:p>
            <a:r>
              <a:rPr lang="en-US" dirty="0"/>
              <a:t>IMPLEMENT community-based initiatives to combat arthritis and co-morbid conditions that lead to immobility;</a:t>
            </a:r>
          </a:p>
          <a:p>
            <a:r>
              <a:rPr lang="en-US" dirty="0"/>
              <a:t> </a:t>
            </a:r>
          </a:p>
          <a:p>
            <a:r>
              <a:rPr lang="en-US" dirty="0"/>
              <a:t>ADVOCATE to decrease musculoskeletal health disparities that contribute to joint pain and immobility, and</a:t>
            </a:r>
          </a:p>
          <a:p>
            <a:r>
              <a:rPr lang="en-US" dirty="0"/>
              <a:t> </a:t>
            </a:r>
          </a:p>
          <a:p>
            <a:r>
              <a:rPr lang="en-US" dirty="0"/>
              <a:t>EDUCATE patients on the importance of daily physical activity in decreasing poor joint health and improving overall health.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993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To review,  Movement is Life’s goals are to:</a:t>
            </a:r>
          </a:p>
          <a:p>
            <a:r>
              <a:rPr lang="en-US" dirty="0"/>
              <a:t> </a:t>
            </a:r>
          </a:p>
          <a:p>
            <a:r>
              <a:rPr lang="en-US" dirty="0"/>
              <a:t>RAISE AWARENESS of the epidemic of limited mobility and develop functional solutions to reduce disparities;</a:t>
            </a:r>
          </a:p>
          <a:p>
            <a:r>
              <a:rPr lang="en-US" dirty="0"/>
              <a:t> </a:t>
            </a:r>
          </a:p>
          <a:p>
            <a:r>
              <a:rPr lang="en-US" dirty="0"/>
              <a:t>STRATEGIZE with health care providers, community leaders and other stakeholders to combat disabling joint pain among women, African Americans, and Hispanics;</a:t>
            </a:r>
          </a:p>
          <a:p>
            <a:r>
              <a:rPr lang="en-US" dirty="0"/>
              <a:t> </a:t>
            </a:r>
          </a:p>
          <a:p>
            <a:r>
              <a:rPr lang="en-US" dirty="0"/>
              <a:t>IMPLEMENT community-based initiatives to combat arthritis and co-morbid conditions that lead to immobility;</a:t>
            </a:r>
          </a:p>
          <a:p>
            <a:r>
              <a:rPr lang="en-US" dirty="0"/>
              <a:t> </a:t>
            </a:r>
          </a:p>
          <a:p>
            <a:r>
              <a:rPr lang="en-US" dirty="0"/>
              <a:t>ADVOCATE to decrease musculoskeletal health disparities that contribute to joint pain and immobility, and</a:t>
            </a:r>
          </a:p>
          <a:p>
            <a:r>
              <a:rPr lang="en-US" dirty="0"/>
              <a:t> </a:t>
            </a:r>
          </a:p>
          <a:p>
            <a:r>
              <a:rPr lang="en-US" dirty="0"/>
              <a:t>EDUCATE patients on the importance of daily physical activity in decreasing poor joint health and improving overall health.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4227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discussion is driven by the development of the Value monograph you see here.  This Monograph started out as a need to better understand evolving changes in healthcare payment policy.  MIL sought to answer the question:   Is there Value in the current healthcare system and if so to whom?  After 2 years of conceptualizing and debate; a review of the literature; and feedback from patient focus groups; the Value Monograph was developed and published. </a:t>
            </a:r>
          </a:p>
          <a:p>
            <a:endParaRPr lang="en-US" dirty="0"/>
          </a:p>
        </p:txBody>
      </p:sp>
      <p:sp>
        <p:nvSpPr>
          <p:cNvPr id="4" name="Slide Number Placeholder 3"/>
          <p:cNvSpPr>
            <a:spLocks noGrp="1"/>
          </p:cNvSpPr>
          <p:nvPr>
            <p:ph type="sldNum" sz="quarter" idx="5"/>
          </p:nvPr>
        </p:nvSpPr>
        <p:spPr/>
        <p:txBody>
          <a:bodyPr/>
          <a:lstStyle/>
          <a:p>
            <a:fld id="{9FB0F3FF-06E5-944D-9615-956F75B3981B}" type="slidenum">
              <a:rPr lang="en-US" smtClean="0"/>
              <a:t>8</a:t>
            </a:fld>
            <a:endParaRPr lang="en-US" dirty="0"/>
          </a:p>
        </p:txBody>
      </p:sp>
    </p:spTree>
    <p:extLst>
      <p:ext uri="{BB962C8B-B14F-4D97-AF65-F5344CB8AC3E}">
        <p14:creationId xmlns:p14="http://schemas.microsoft.com/office/powerpoint/2010/main" val="41051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“stakeholders”, who have a vital interest in defining “value” in health care, include (of course) patients, the providers who serve them, and payors and policy makers who define how providers are paid for their services/care.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9</a:t>
            </a:fld>
            <a:endParaRPr lang="en-US" dirty="0"/>
          </a:p>
        </p:txBody>
      </p:sp>
    </p:spTree>
    <p:extLst>
      <p:ext uri="{BB962C8B-B14F-4D97-AF65-F5344CB8AC3E}">
        <p14:creationId xmlns:p14="http://schemas.microsoft.com/office/powerpoint/2010/main" val="46054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0242"/>
            <a:ext cx="10363200" cy="1470025"/>
          </a:xfrm>
        </p:spPr>
        <p:txBody>
          <a:bodyPr anchor="ctr">
            <a:normAutofit/>
          </a:bodyPr>
          <a:lstStyle>
            <a:lvl1pPr algn="ctr">
              <a:defRPr sz="4000" b="1" i="0" spc="-40" baseline="0">
                <a:solidFill>
                  <a:srgbClr val="86A23E"/>
                </a:solidFill>
                <a:latin typeface="Helvetica Neue"/>
                <a:cs typeface="Helvetica Neue"/>
              </a:defRPr>
            </a:lvl1pPr>
          </a:lstStyle>
          <a:p>
            <a:r>
              <a:rPr lang="en-US" dirty="0"/>
              <a:t>Click to edit Master title style</a:t>
            </a:r>
          </a:p>
        </p:txBody>
      </p:sp>
      <p:sp>
        <p:nvSpPr>
          <p:cNvPr id="3" name="Subtitle 2"/>
          <p:cNvSpPr>
            <a:spLocks noGrp="1"/>
          </p:cNvSpPr>
          <p:nvPr>
            <p:ph type="subTitle" idx="1"/>
          </p:nvPr>
        </p:nvSpPr>
        <p:spPr>
          <a:xfrm>
            <a:off x="1828800" y="4128101"/>
            <a:ext cx="8534400" cy="1752600"/>
          </a:xfrm>
        </p:spPr>
        <p:txBody>
          <a:bodyPr/>
          <a:lstStyle>
            <a:lvl1pPr marL="0" indent="0" algn="ctr">
              <a:buNone/>
              <a:defRPr spc="-4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lide Number Placeholder 5"/>
          <p:cNvSpPr txBox="1">
            <a:spLocks/>
          </p:cNvSpPr>
          <p:nvPr userDrawn="1"/>
        </p:nvSpPr>
        <p:spPr>
          <a:xfrm>
            <a:off x="5283200" y="1560837"/>
            <a:ext cx="16256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endParaRPr lang="en-US" sz="4000" dirty="0">
              <a:solidFill>
                <a:schemeClr val="bg1"/>
              </a:solidFill>
              <a:latin typeface="Helvetica Light"/>
              <a:cs typeface="Helvetica Light"/>
            </a:endParaRPr>
          </a:p>
        </p:txBody>
      </p:sp>
    </p:spTree>
    <p:extLst>
      <p:ext uri="{BB962C8B-B14F-4D97-AF65-F5344CB8AC3E}">
        <p14:creationId xmlns:p14="http://schemas.microsoft.com/office/powerpoint/2010/main" val="93260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3132667" y="1628903"/>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608667" y="3046425"/>
            <a:ext cx="4632960"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608667" y="3411169"/>
            <a:ext cx="4632960" cy="2191512"/>
          </a:xfrm>
        </p:spPr>
        <p:txBody>
          <a:bodyPr anchor="t" anchorCtr="0">
            <a:normAutofit/>
          </a:bodyPr>
          <a:lstStyle>
            <a:lvl1pPr marL="0" indent="0" algn="ctr">
              <a:lnSpc>
                <a:spcPct val="95000"/>
              </a:lnSpc>
              <a:spcBef>
                <a:spcPts val="600"/>
              </a:spcBef>
              <a:buFontTx/>
              <a:buNone/>
              <a:defRPr sz="1400" cap="none" baseline="0">
                <a:solidFill>
                  <a:schemeClr val="tx2"/>
                </a:solidFill>
                <a:latin typeface="Helvetica Light"/>
                <a:cs typeface="Helvetica Light"/>
              </a:defRPr>
            </a:lvl1pPr>
          </a:lstStyle>
          <a:p>
            <a:pPr lvl="0"/>
            <a:r>
              <a:rPr lang="en-US" dirty="0"/>
              <a:t>Body copy goes here</a:t>
            </a:r>
          </a:p>
        </p:txBody>
      </p:sp>
      <p:sp>
        <p:nvSpPr>
          <p:cNvPr id="13" name="Picture Placeholder 8"/>
          <p:cNvSpPr>
            <a:spLocks noGrp="1"/>
          </p:cNvSpPr>
          <p:nvPr>
            <p:ph type="pic" sz="quarter" idx="17" hasCustomPrompt="1"/>
          </p:nvPr>
        </p:nvSpPr>
        <p:spPr>
          <a:xfrm>
            <a:off x="8403591" y="1628903"/>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6879591" y="3046425"/>
            <a:ext cx="4632960"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a:t>LOREM IPSUM</a:t>
            </a:r>
          </a:p>
        </p:txBody>
      </p:sp>
      <p:sp>
        <p:nvSpPr>
          <p:cNvPr id="15" name="Text Placeholder 10"/>
          <p:cNvSpPr>
            <a:spLocks noGrp="1"/>
          </p:cNvSpPr>
          <p:nvPr>
            <p:ph type="body" sz="quarter" idx="19" hasCustomPrompt="1"/>
          </p:nvPr>
        </p:nvSpPr>
        <p:spPr>
          <a:xfrm>
            <a:off x="6879591" y="3411169"/>
            <a:ext cx="4632960"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tx2"/>
                </a:solidFill>
                <a:latin typeface="Helvetica Light"/>
                <a:cs typeface="Helvetica Light"/>
              </a:defRPr>
            </a:lvl1pPr>
          </a:lstStyle>
          <a:p>
            <a:pPr lvl="0"/>
            <a:r>
              <a:rPr lang="en-US" dirty="0"/>
              <a:t>Body copy goes here</a:t>
            </a:r>
          </a:p>
        </p:txBody>
      </p:sp>
      <p:sp>
        <p:nvSpPr>
          <p:cNvPr id="22" name="Title Placeholder 1"/>
          <p:cNvSpPr>
            <a:spLocks noGrp="1"/>
          </p:cNvSpPr>
          <p:nvPr>
            <p:ph type="title"/>
          </p:nvPr>
        </p:nvSpPr>
        <p:spPr>
          <a:xfrm>
            <a:off x="1608667" y="-1"/>
            <a:ext cx="9904205" cy="972900"/>
          </a:xfrm>
          <a:prstGeom prst="rect">
            <a:avLst/>
          </a:prstGeom>
        </p:spPr>
        <p:txBody>
          <a:bodyPr vert="horz" lIns="0" tIns="0" rIns="0" bIns="0" rtlCol="0" anchor="b" anchorCtr="0">
            <a:normAutofit/>
          </a:bodyPr>
          <a:lstStyle/>
          <a:p>
            <a:r>
              <a:rPr lang="en-US" dirty="0"/>
              <a:t>Click to edit Master title style</a:t>
            </a:r>
          </a:p>
        </p:txBody>
      </p:sp>
    </p:spTree>
    <p:extLst>
      <p:ext uri="{BB962C8B-B14F-4D97-AF65-F5344CB8AC3E}">
        <p14:creationId xmlns:p14="http://schemas.microsoft.com/office/powerpoint/2010/main" val="235113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611107" y="-1"/>
            <a:ext cx="9903560" cy="972900"/>
          </a:xfrm>
        </p:spPr>
        <p:txBody>
          <a:bodyPr/>
          <a:lstStyle/>
          <a:p>
            <a:r>
              <a:rPr lang="en-US" dirty="0"/>
              <a:t>Click to edit Master title style</a:t>
            </a:r>
          </a:p>
        </p:txBody>
      </p:sp>
      <p:sp>
        <p:nvSpPr>
          <p:cNvPr id="3" name="Content Placeholder 2"/>
          <p:cNvSpPr>
            <a:spLocks noGrp="1"/>
          </p:cNvSpPr>
          <p:nvPr>
            <p:ph sz="half" idx="1"/>
          </p:nvPr>
        </p:nvSpPr>
        <p:spPr>
          <a:xfrm>
            <a:off x="6756354" y="1346203"/>
            <a:ext cx="4758324" cy="4726516"/>
          </a:xfrm>
        </p:spPr>
        <p:txBody>
          <a:bodyPr>
            <a:normAutofit/>
          </a:bodyPr>
          <a:lstStyle>
            <a:lvl1pPr marL="0" indent="0">
              <a:lnSpc>
                <a:spcPct val="90000"/>
              </a:lnSpc>
              <a:spcBef>
                <a:spcPts val="1000"/>
              </a:spcBef>
              <a:buNone/>
              <a:defRPr sz="1800" b="1" i="0">
                <a:solidFill>
                  <a:schemeClr val="accent2"/>
                </a:solidFill>
                <a:latin typeface="Helvetica"/>
                <a:cs typeface="Helvetica"/>
              </a:defRPr>
            </a:lvl1pPr>
            <a:lvl2pPr marL="0" indent="0">
              <a:lnSpc>
                <a:spcPct val="104000"/>
              </a:lnSpc>
              <a:spcBef>
                <a:spcPts val="1000"/>
              </a:spcBef>
              <a:buNone/>
              <a:defRPr sz="1800"/>
            </a:lvl2pPr>
            <a:lvl3pPr marL="169863" indent="-169863">
              <a:lnSpc>
                <a:spcPct val="104000"/>
              </a:lnSpc>
              <a:spcBef>
                <a:spcPts val="1000"/>
              </a:spcBef>
              <a:defRPr sz="18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611118" y="1346203"/>
            <a:ext cx="4758324" cy="4726516"/>
          </a:xfrm>
        </p:spPr>
        <p:txBody>
          <a:bodyPr>
            <a:normAutofit/>
          </a:bodyPr>
          <a:lstStyle>
            <a:lvl1pPr marL="0" indent="0">
              <a:lnSpc>
                <a:spcPct val="90000"/>
              </a:lnSpc>
              <a:spcBef>
                <a:spcPts val="1000"/>
              </a:spcBef>
              <a:buNone/>
              <a:defRPr sz="1800" b="1" i="0">
                <a:solidFill>
                  <a:schemeClr val="accent2"/>
                </a:solidFill>
                <a:latin typeface="Helvetica"/>
                <a:cs typeface="Helvetica"/>
              </a:defRPr>
            </a:lvl1pPr>
            <a:lvl2pPr marL="0" indent="0">
              <a:lnSpc>
                <a:spcPct val="104000"/>
              </a:lnSpc>
              <a:spcBef>
                <a:spcPts val="1000"/>
              </a:spcBef>
              <a:buNone/>
              <a:defRPr sz="1800"/>
            </a:lvl2pPr>
            <a:lvl3pPr marL="169863" indent="-169863">
              <a:lnSpc>
                <a:spcPct val="104000"/>
              </a:lnSpc>
              <a:spcBef>
                <a:spcPts val="1000"/>
              </a:spcBef>
              <a:defRPr sz="18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8878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sz="3200"/>
            </a:lvl1pPr>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74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None/>
              <a:defRPr sz="1800" b="1" i="0">
                <a:solidFill>
                  <a:srgbClr val="86A23E"/>
                </a:solidFill>
                <a:latin typeface="Helvetica"/>
                <a:cs typeface="Helvetica"/>
              </a:defRPr>
            </a:lvl1pPr>
            <a:lvl2pPr marL="0" indent="0">
              <a:buFont typeface="Arial"/>
              <a:buNone/>
              <a:defRPr/>
            </a:lvl2pPr>
            <a:lvl3pPr marL="169863" indent="-169863">
              <a:defRPr/>
            </a:lvl3pPr>
            <a:lvl4pPr marL="400050" indent="-230188">
              <a:defRPr/>
            </a:lvl4pPr>
            <a:lvl5pPr marL="631825" indent="-2317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93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23754" y="1612716"/>
            <a:ext cx="4248439" cy="4726516"/>
          </a:xfrm>
        </p:spPr>
        <p:txBody>
          <a:bodyPr anchor="ct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94241" y="1612716"/>
            <a:ext cx="4776481" cy="4726516"/>
          </a:xfrm>
        </p:spPr>
        <p:txBody>
          <a:bodyPr anchor="ct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D623979D-53FB-A040-B2BE-AD591561B3E5}"/>
              </a:ext>
            </a:extLst>
          </p:cNvPr>
          <p:cNvSpPr>
            <a:spLocks noGrp="1"/>
          </p:cNvSpPr>
          <p:nvPr>
            <p:ph type="title"/>
          </p:nvPr>
        </p:nvSpPr>
        <p:spPr>
          <a:xfrm>
            <a:off x="1671100" y="-2"/>
            <a:ext cx="9569604" cy="1154511"/>
          </a:xfrm>
        </p:spPr>
        <p:txBody>
          <a:bodyPr/>
          <a:lstStyle/>
          <a:p>
            <a:r>
              <a:rPr lang="en-US" dirty="0"/>
              <a:t>Click to edit Master title style</a:t>
            </a:r>
          </a:p>
        </p:txBody>
      </p:sp>
    </p:spTree>
    <p:extLst>
      <p:ext uri="{BB962C8B-B14F-4D97-AF65-F5344CB8AC3E}">
        <p14:creationId xmlns:p14="http://schemas.microsoft.com/office/powerpoint/2010/main" val="13034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8667" y="-1"/>
            <a:ext cx="9904205" cy="972900"/>
          </a:xfrm>
        </p:spPr>
        <p:txBody>
          <a:bodyPr/>
          <a:lstStyle/>
          <a:p>
            <a:r>
              <a:rPr lang="en-US" dirty="0"/>
              <a:t>Click to edit Master title style</a:t>
            </a:r>
          </a:p>
        </p:txBody>
      </p:sp>
      <p:sp>
        <p:nvSpPr>
          <p:cNvPr id="3" name="Content Placeholder 2"/>
          <p:cNvSpPr>
            <a:spLocks noGrp="1"/>
          </p:cNvSpPr>
          <p:nvPr>
            <p:ph sz="half" idx="1"/>
          </p:nvPr>
        </p:nvSpPr>
        <p:spPr>
          <a:xfrm>
            <a:off x="4957619" y="1346203"/>
            <a:ext cx="3208419" cy="4726516"/>
          </a:xfrm>
        </p:spPr>
        <p:txBody>
          <a:bodyPr>
            <a:normAutofit/>
          </a:bodyPr>
          <a:lstStyle>
            <a:lvl1pPr marL="0" indent="0">
              <a:lnSpc>
                <a:spcPct val="90000"/>
              </a:lnSpc>
              <a:spcBef>
                <a:spcPts val="1000"/>
              </a:spcBef>
              <a:buNone/>
              <a:defRPr sz="1400" b="1" i="0">
                <a:solidFill>
                  <a:srgbClr val="86A23E"/>
                </a:solidFill>
                <a:latin typeface="Helvetica"/>
                <a:cs typeface="Helvetica"/>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608667" y="1346203"/>
            <a:ext cx="3208419" cy="4726516"/>
          </a:xfrm>
        </p:spPr>
        <p:txBody>
          <a:bodyPr>
            <a:normAutofit/>
          </a:bodyPr>
          <a:lstStyle>
            <a:lvl1pPr marL="0" indent="0">
              <a:lnSpc>
                <a:spcPct val="90000"/>
              </a:lnSpc>
              <a:spcBef>
                <a:spcPts val="1000"/>
              </a:spcBef>
              <a:buNone/>
              <a:defRPr sz="1400" b="1" i="0">
                <a:solidFill>
                  <a:srgbClr val="86A23E"/>
                </a:solidFill>
                <a:latin typeface="Helvetica"/>
                <a:cs typeface="Helvetica"/>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p:cNvSpPr>
          <p:nvPr>
            <p:ph sz="half" idx="10"/>
          </p:nvPr>
        </p:nvSpPr>
        <p:spPr>
          <a:xfrm>
            <a:off x="8306571" y="1346203"/>
            <a:ext cx="3208419" cy="4726516"/>
          </a:xfrm>
        </p:spPr>
        <p:txBody>
          <a:bodyPr>
            <a:normAutofit/>
          </a:bodyPr>
          <a:lstStyle>
            <a:lvl1pPr marL="0" indent="0">
              <a:lnSpc>
                <a:spcPct val="90000"/>
              </a:lnSpc>
              <a:spcBef>
                <a:spcPts val="1000"/>
              </a:spcBef>
              <a:buNone/>
              <a:defRPr sz="1400" b="1" i="0">
                <a:solidFill>
                  <a:srgbClr val="86A23E"/>
                </a:solidFill>
                <a:latin typeface="Helvetica"/>
                <a:cs typeface="Helvetica"/>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803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7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07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Picture Placeholder 7"/>
          <p:cNvSpPr>
            <a:spLocks noGrp="1"/>
          </p:cNvSpPr>
          <p:nvPr>
            <p:ph type="pic" sz="quarter" idx="10"/>
          </p:nvPr>
        </p:nvSpPr>
        <p:spPr>
          <a:xfrm>
            <a:off x="1585398" y="1408431"/>
            <a:ext cx="2374900"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4" name="Picture Placeholder 7"/>
          <p:cNvSpPr>
            <a:spLocks noGrp="1"/>
          </p:cNvSpPr>
          <p:nvPr>
            <p:ph type="pic" sz="quarter" idx="11"/>
          </p:nvPr>
        </p:nvSpPr>
        <p:spPr>
          <a:xfrm>
            <a:off x="4114106" y="1408431"/>
            <a:ext cx="2374900"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5" name="Picture Placeholder 7"/>
          <p:cNvSpPr>
            <a:spLocks noGrp="1"/>
          </p:cNvSpPr>
          <p:nvPr>
            <p:ph type="pic" sz="quarter" idx="12"/>
          </p:nvPr>
        </p:nvSpPr>
        <p:spPr>
          <a:xfrm>
            <a:off x="6642807" y="1408431"/>
            <a:ext cx="2374900"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6" name="Picture Placeholder 7"/>
          <p:cNvSpPr>
            <a:spLocks noGrp="1"/>
          </p:cNvSpPr>
          <p:nvPr>
            <p:ph type="pic" sz="quarter" idx="13"/>
          </p:nvPr>
        </p:nvSpPr>
        <p:spPr>
          <a:xfrm>
            <a:off x="9171539" y="1408431"/>
            <a:ext cx="2374900"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7" name="Text Placeholder 13"/>
          <p:cNvSpPr>
            <a:spLocks noGrp="1"/>
          </p:cNvSpPr>
          <p:nvPr>
            <p:ph type="body" sz="quarter" idx="14"/>
          </p:nvPr>
        </p:nvSpPr>
        <p:spPr>
          <a:xfrm>
            <a:off x="1585398" y="2699087"/>
            <a:ext cx="2374900" cy="2938780"/>
          </a:xfrm>
        </p:spPr>
        <p:txBody>
          <a:bodyPr>
            <a:noAutofit/>
          </a:bodyPr>
          <a:lstStyle>
            <a:lvl1pPr marL="0" indent="0">
              <a:lnSpc>
                <a:spcPct val="89000"/>
              </a:lnSpc>
              <a:spcBef>
                <a:spcPts val="600"/>
              </a:spcBef>
              <a:buNone/>
              <a:defRPr sz="1600">
                <a:solidFill>
                  <a:srgbClr val="86A23E"/>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8" name="Text Placeholder 13"/>
          <p:cNvSpPr>
            <a:spLocks noGrp="1"/>
          </p:cNvSpPr>
          <p:nvPr>
            <p:ph type="body" sz="quarter" idx="15"/>
          </p:nvPr>
        </p:nvSpPr>
        <p:spPr>
          <a:xfrm>
            <a:off x="4114106" y="2699087"/>
            <a:ext cx="2374900" cy="2938780"/>
          </a:xfrm>
        </p:spPr>
        <p:txBody>
          <a:bodyPr>
            <a:noAutofit/>
          </a:bodyPr>
          <a:lstStyle>
            <a:lvl1pPr marL="0" indent="0">
              <a:lnSpc>
                <a:spcPct val="89000"/>
              </a:lnSpc>
              <a:spcBef>
                <a:spcPts val="600"/>
              </a:spcBef>
              <a:buNone/>
              <a:defRPr sz="1600">
                <a:solidFill>
                  <a:srgbClr val="86A23E"/>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9" name="Text Placeholder 13"/>
          <p:cNvSpPr>
            <a:spLocks noGrp="1"/>
          </p:cNvSpPr>
          <p:nvPr>
            <p:ph type="body" sz="quarter" idx="16"/>
          </p:nvPr>
        </p:nvSpPr>
        <p:spPr>
          <a:xfrm>
            <a:off x="6642807" y="2699087"/>
            <a:ext cx="2374900" cy="2938780"/>
          </a:xfrm>
        </p:spPr>
        <p:txBody>
          <a:bodyPr>
            <a:noAutofit/>
          </a:bodyPr>
          <a:lstStyle>
            <a:lvl1pPr marL="0" indent="0">
              <a:lnSpc>
                <a:spcPct val="89000"/>
              </a:lnSpc>
              <a:spcBef>
                <a:spcPts val="600"/>
              </a:spcBef>
              <a:buNone/>
              <a:defRPr sz="1600">
                <a:solidFill>
                  <a:srgbClr val="86A23E"/>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0" name="Text Placeholder 13"/>
          <p:cNvSpPr>
            <a:spLocks noGrp="1"/>
          </p:cNvSpPr>
          <p:nvPr>
            <p:ph type="body" sz="quarter" idx="17"/>
          </p:nvPr>
        </p:nvSpPr>
        <p:spPr>
          <a:xfrm>
            <a:off x="9171539" y="2699087"/>
            <a:ext cx="2374900" cy="2938780"/>
          </a:xfrm>
        </p:spPr>
        <p:txBody>
          <a:bodyPr>
            <a:noAutofit/>
          </a:bodyPr>
          <a:lstStyle>
            <a:lvl1pPr marL="0" indent="0">
              <a:lnSpc>
                <a:spcPct val="89000"/>
              </a:lnSpc>
              <a:spcBef>
                <a:spcPts val="600"/>
              </a:spcBef>
              <a:buNone/>
              <a:defRPr sz="1600">
                <a:solidFill>
                  <a:srgbClr val="86A23E"/>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6018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2399889" y="1575635"/>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608701" y="3028669"/>
            <a:ext cx="3167404"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608701" y="3393413"/>
            <a:ext cx="3167404" cy="2191512"/>
          </a:xfrm>
        </p:spPr>
        <p:txBody>
          <a:bodyPr anchor="t" anchorCtr="0">
            <a:normAutofit/>
          </a:bodyPr>
          <a:lstStyle>
            <a:lvl1pPr marL="0" indent="0" algn="ctr">
              <a:lnSpc>
                <a:spcPct val="95000"/>
              </a:lnSpc>
              <a:spcBef>
                <a:spcPts val="600"/>
              </a:spcBef>
              <a:buFontTx/>
              <a:buNone/>
              <a:defRPr sz="1400" cap="none" baseline="0">
                <a:solidFill>
                  <a:schemeClr val="tx2"/>
                </a:solidFill>
                <a:latin typeface="Helvetica Light"/>
                <a:cs typeface="Helvetica Light"/>
              </a:defRPr>
            </a:lvl1pPr>
          </a:lstStyle>
          <a:p>
            <a:pPr lvl="0"/>
            <a:r>
              <a:rPr lang="en-US" dirty="0"/>
              <a:t>Body copy goes here</a:t>
            </a:r>
          </a:p>
        </p:txBody>
      </p:sp>
      <p:sp>
        <p:nvSpPr>
          <p:cNvPr id="13" name="Picture Placeholder 8"/>
          <p:cNvSpPr>
            <a:spLocks noGrp="1"/>
          </p:cNvSpPr>
          <p:nvPr>
            <p:ph type="pic" sz="quarter" idx="17" hasCustomPrompt="1"/>
          </p:nvPr>
        </p:nvSpPr>
        <p:spPr>
          <a:xfrm>
            <a:off x="5768129" y="1575635"/>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4976919" y="3028669"/>
            <a:ext cx="3167404"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a:t>LOREM IPSUM</a:t>
            </a:r>
          </a:p>
        </p:txBody>
      </p:sp>
      <p:sp>
        <p:nvSpPr>
          <p:cNvPr id="15" name="Text Placeholder 10"/>
          <p:cNvSpPr>
            <a:spLocks noGrp="1"/>
          </p:cNvSpPr>
          <p:nvPr>
            <p:ph type="body" sz="quarter" idx="19" hasCustomPrompt="1"/>
          </p:nvPr>
        </p:nvSpPr>
        <p:spPr>
          <a:xfrm>
            <a:off x="4976919" y="3393413"/>
            <a:ext cx="3167404"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tx2"/>
                </a:solidFill>
                <a:latin typeface="Helvetica Light"/>
                <a:cs typeface="Helvetica Light"/>
              </a:defRPr>
            </a:lvl1pPr>
          </a:lstStyle>
          <a:p>
            <a:pPr lvl="0"/>
            <a:r>
              <a:rPr lang="en-US" dirty="0"/>
              <a:t>Body copy goes here</a:t>
            </a:r>
          </a:p>
        </p:txBody>
      </p:sp>
      <p:sp>
        <p:nvSpPr>
          <p:cNvPr id="16" name="Picture Placeholder 8"/>
          <p:cNvSpPr>
            <a:spLocks noGrp="1"/>
          </p:cNvSpPr>
          <p:nvPr>
            <p:ph type="pic" sz="quarter" idx="20" hasCustomPrompt="1"/>
          </p:nvPr>
        </p:nvSpPr>
        <p:spPr>
          <a:xfrm>
            <a:off x="9136369" y="1575635"/>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8345151" y="3028669"/>
            <a:ext cx="3167404"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8345151" y="3393413"/>
            <a:ext cx="3167404" cy="2191512"/>
          </a:xfrm>
        </p:spPr>
        <p:txBody>
          <a:bodyPr anchor="t" anchorCtr="0">
            <a:normAutofit/>
          </a:bodyPr>
          <a:lstStyle>
            <a:lvl1pPr marL="0" indent="0" algn="ctr">
              <a:lnSpc>
                <a:spcPct val="95000"/>
              </a:lnSpc>
              <a:spcBef>
                <a:spcPts val="600"/>
              </a:spcBef>
              <a:buFontTx/>
              <a:buNone/>
              <a:defRPr sz="1400" cap="none" baseline="0">
                <a:solidFill>
                  <a:schemeClr val="tx2"/>
                </a:solidFill>
                <a:latin typeface="Helvetica Light"/>
                <a:cs typeface="Helvetica Light"/>
              </a:defRPr>
            </a:lvl1pPr>
          </a:lstStyle>
          <a:p>
            <a:pPr lvl="0"/>
            <a:r>
              <a:rPr lang="en-US" dirty="0"/>
              <a:t>Body copy goes here</a:t>
            </a:r>
          </a:p>
        </p:txBody>
      </p:sp>
      <p:sp>
        <p:nvSpPr>
          <p:cNvPr id="22" name="Title Placeholder 1"/>
          <p:cNvSpPr>
            <a:spLocks noGrp="1"/>
          </p:cNvSpPr>
          <p:nvPr>
            <p:ph type="title"/>
          </p:nvPr>
        </p:nvSpPr>
        <p:spPr>
          <a:xfrm>
            <a:off x="1608667" y="-1"/>
            <a:ext cx="9904205" cy="972900"/>
          </a:xfrm>
          <a:prstGeom prst="rect">
            <a:avLst/>
          </a:prstGeom>
        </p:spPr>
        <p:txBody>
          <a:bodyPr vert="horz" lIns="0" tIns="0" rIns="0" bIns="0" rtlCol="0" anchor="b" anchorCtr="0">
            <a:normAutofit/>
          </a:bodyPr>
          <a:lstStyle/>
          <a:p>
            <a:r>
              <a:rPr lang="en-US" dirty="0"/>
              <a:t>Click to edit Master title style</a:t>
            </a:r>
          </a:p>
        </p:txBody>
      </p:sp>
    </p:spTree>
    <p:extLst>
      <p:ext uri="{BB962C8B-B14F-4D97-AF65-F5344CB8AC3E}">
        <p14:creationId xmlns:p14="http://schemas.microsoft.com/office/powerpoint/2010/main" val="208237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iStock-943584658.jp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8178"/>
            <a:ext cx="12192000" cy="1162688"/>
          </a:xfrm>
          <a:prstGeom prst="rect">
            <a:avLst/>
          </a:prstGeom>
        </p:spPr>
      </p:pic>
      <p:pic>
        <p:nvPicPr>
          <p:cNvPr id="17" name="Picture 16" descr="MIL Logo.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34600" y="297654"/>
            <a:ext cx="1048836" cy="1298977"/>
          </a:xfrm>
          <a:prstGeom prst="rect">
            <a:avLst/>
          </a:prstGeom>
        </p:spPr>
      </p:pic>
      <p:sp>
        <p:nvSpPr>
          <p:cNvPr id="2" name="Title Placeholder 1"/>
          <p:cNvSpPr>
            <a:spLocks noGrp="1"/>
          </p:cNvSpPr>
          <p:nvPr>
            <p:ph type="title"/>
          </p:nvPr>
        </p:nvSpPr>
        <p:spPr>
          <a:xfrm>
            <a:off x="1671100" y="-2"/>
            <a:ext cx="9569604" cy="1154511"/>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1383436" y="1596631"/>
            <a:ext cx="9569604" cy="4804170"/>
          </a:xfrm>
          <a:prstGeom prst="rect">
            <a:avLst/>
          </a:prstGeom>
        </p:spPr>
        <p:txBody>
          <a:bodyPr vert="horz" lIns="0" tIns="0" rIns="0" bIns="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3944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2" r:id="rId4"/>
    <p:sldLayoutId id="2147483673" r:id="rId5"/>
    <p:sldLayoutId id="2147483654" r:id="rId6"/>
    <p:sldLayoutId id="2147483655" r:id="rId7"/>
    <p:sldLayoutId id="2147483683" r:id="rId8"/>
    <p:sldLayoutId id="2147483669" r:id="rId9"/>
    <p:sldLayoutId id="2147483670" r:id="rId10"/>
    <p:sldLayoutId id="21474836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lnSpc>
          <a:spcPct val="90000"/>
        </a:lnSpc>
        <a:spcBef>
          <a:spcPts val="0"/>
        </a:spcBef>
        <a:buNone/>
        <a:defRPr sz="3600" b="1" i="0" kern="1200" spc="-40" baseline="0">
          <a:solidFill>
            <a:schemeClr val="bg1"/>
          </a:solidFill>
          <a:latin typeface="Helvetica Neue"/>
          <a:ea typeface="+mj-ea"/>
          <a:cs typeface="Helvetica Neue"/>
        </a:defRPr>
      </a:lvl1pPr>
    </p:titleStyle>
    <p:bodyStyle>
      <a:lvl1pPr marL="228600" indent="-228600" algn="l" defTabSz="457200" rtl="0" eaLnBrk="1" latinLnBrk="0" hangingPunct="1">
        <a:spcBef>
          <a:spcPct val="20000"/>
        </a:spcBef>
        <a:buClr>
          <a:srgbClr val="86A23E"/>
        </a:buClr>
        <a:buFont typeface="Arial"/>
        <a:buChar char="•"/>
        <a:defRPr sz="3200" b="0" i="0" kern="1200" spc="-40" baseline="0">
          <a:solidFill>
            <a:schemeClr val="tx1"/>
          </a:solidFill>
          <a:latin typeface="Helvetica Light"/>
          <a:ea typeface="+mn-ea"/>
          <a:cs typeface="Helvetica Light"/>
        </a:defRPr>
      </a:lvl1pPr>
      <a:lvl2pPr marL="511175" indent="-282575" algn="l" defTabSz="457200" rtl="0" eaLnBrk="1" latinLnBrk="0" hangingPunct="1">
        <a:spcBef>
          <a:spcPct val="20000"/>
        </a:spcBef>
        <a:buClr>
          <a:srgbClr val="86A23E"/>
        </a:buClr>
        <a:buFont typeface="Arial"/>
        <a:buChar char="–"/>
        <a:defRPr sz="2800" b="0" i="0" kern="1200" spc="-40" baseline="0">
          <a:solidFill>
            <a:schemeClr val="tx1"/>
          </a:solidFill>
          <a:latin typeface="Helvetica Light"/>
          <a:ea typeface="+mn-ea"/>
          <a:cs typeface="Helvetica Light"/>
        </a:defRPr>
      </a:lvl2pPr>
      <a:lvl3pPr marL="741363" indent="-230188" algn="l" defTabSz="457200" rtl="0" eaLnBrk="1" latinLnBrk="0" hangingPunct="1">
        <a:spcBef>
          <a:spcPct val="20000"/>
        </a:spcBef>
        <a:buClr>
          <a:srgbClr val="86A23E"/>
        </a:buClr>
        <a:buFont typeface="Arial"/>
        <a:buChar char="•"/>
        <a:defRPr sz="1800" b="0" i="0" kern="1200" spc="-40" baseline="0">
          <a:solidFill>
            <a:schemeClr val="tx1"/>
          </a:solidFill>
          <a:latin typeface="Helvetica Light"/>
          <a:ea typeface="+mn-ea"/>
          <a:cs typeface="Helvetica Light"/>
        </a:defRPr>
      </a:lvl3pPr>
      <a:lvl4pPr marL="1031875" indent="-290513" algn="l" defTabSz="457200" rtl="0" eaLnBrk="1" latinLnBrk="0" hangingPunct="1">
        <a:spcBef>
          <a:spcPct val="20000"/>
        </a:spcBef>
        <a:buClr>
          <a:srgbClr val="86A23E"/>
        </a:buClr>
        <a:buFont typeface="Arial"/>
        <a:buChar char="–"/>
        <a:defRPr sz="1800" b="0" i="0" kern="1200" spc="-40" baseline="0">
          <a:solidFill>
            <a:schemeClr val="tx1"/>
          </a:solidFill>
          <a:latin typeface="Helvetica Light"/>
          <a:ea typeface="+mn-ea"/>
          <a:cs typeface="Helvetica Light"/>
        </a:defRPr>
      </a:lvl4pPr>
      <a:lvl5pPr marL="1314450" indent="-282575" algn="l" defTabSz="457200" rtl="0" eaLnBrk="1" latinLnBrk="0" hangingPunct="1">
        <a:spcBef>
          <a:spcPct val="20000"/>
        </a:spcBef>
        <a:buClr>
          <a:srgbClr val="86A23E"/>
        </a:buClr>
        <a:buFont typeface="Arial"/>
        <a:buChar char="»"/>
        <a:defRPr sz="1800" b="0" i="0" kern="1200" spc="-40" baseline="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omments" Target="../comments/commen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025C10A-F568-584D-813A-BD72A2CA70AE}"/>
              </a:ext>
            </a:extLst>
          </p:cNvPr>
          <p:cNvSpPr>
            <a:spLocks noGrp="1"/>
          </p:cNvSpPr>
          <p:nvPr>
            <p:ph idx="1"/>
          </p:nvPr>
        </p:nvSpPr>
        <p:spPr>
          <a:xfrm>
            <a:off x="495946" y="2917767"/>
            <a:ext cx="11137256" cy="1562793"/>
          </a:xfrm>
        </p:spPr>
        <p:txBody>
          <a:bodyPr/>
          <a:lstStyle/>
          <a:p>
            <a:pPr marL="0" indent="0" algn="ctr">
              <a:buNone/>
            </a:pPr>
            <a:r>
              <a:rPr lang="en-US" sz="6000" b="1" dirty="0">
                <a:solidFill>
                  <a:srgbClr val="0070C0"/>
                </a:solidFill>
              </a:rPr>
              <a:t>VALUE</a:t>
            </a:r>
            <a:r>
              <a:rPr lang="en-US" sz="6000" dirty="0">
                <a:solidFill>
                  <a:srgbClr val="0070C0"/>
                </a:solidFill>
              </a:rPr>
              <a:t>: </a:t>
            </a:r>
            <a:r>
              <a:rPr lang="en-US" sz="6000" dirty="0"/>
              <a:t>DEFINED BY WHOM?</a:t>
            </a:r>
          </a:p>
        </p:txBody>
      </p:sp>
      <p:pic>
        <p:nvPicPr>
          <p:cNvPr id="11" name="Picture 10" descr="Text&#10;&#10;Description automatically generated with low confidence">
            <a:extLst>
              <a:ext uri="{FF2B5EF4-FFF2-40B4-BE49-F238E27FC236}">
                <a16:creationId xmlns:a16="http://schemas.microsoft.com/office/drawing/2014/main" id="{5FE32085-7DAE-7749-AF89-091390FA982C}"/>
              </a:ext>
            </a:extLst>
          </p:cNvPr>
          <p:cNvPicPr>
            <a:picLocks noChangeAspect="1"/>
          </p:cNvPicPr>
          <p:nvPr/>
        </p:nvPicPr>
        <p:blipFill>
          <a:blip r:embed="rId3"/>
          <a:stretch>
            <a:fillRect/>
          </a:stretch>
        </p:blipFill>
        <p:spPr>
          <a:xfrm>
            <a:off x="9513728" y="4910801"/>
            <a:ext cx="1948260" cy="1298840"/>
          </a:xfrm>
          <a:prstGeom prst="rect">
            <a:avLst/>
          </a:prstGeom>
        </p:spPr>
      </p:pic>
    </p:spTree>
    <p:extLst>
      <p:ext uri="{BB962C8B-B14F-4D97-AF65-F5344CB8AC3E}">
        <p14:creationId xmlns:p14="http://schemas.microsoft.com/office/powerpoint/2010/main" val="152390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00" y="-2"/>
            <a:ext cx="9569604" cy="1154511"/>
          </a:xfrm>
        </p:spPr>
        <p:txBody>
          <a:bodyPr>
            <a:normAutofit/>
          </a:bodyPr>
          <a:lstStyle/>
          <a:p>
            <a:r>
              <a:rPr lang="en-US"/>
              <a:t>VALUE = THE BALANCE</a:t>
            </a:r>
            <a:endParaRPr lang="en-US" dirty="0"/>
          </a:p>
        </p:txBody>
      </p:sp>
      <p:sp>
        <p:nvSpPr>
          <p:cNvPr id="3" name="Content Placeholder 2"/>
          <p:cNvSpPr>
            <a:spLocks noGrp="1"/>
          </p:cNvSpPr>
          <p:nvPr>
            <p:ph idx="1"/>
          </p:nvPr>
        </p:nvSpPr>
        <p:spPr>
          <a:xfrm>
            <a:off x="1382713" y="1597025"/>
            <a:ext cx="5993447" cy="4803775"/>
          </a:xfrm>
        </p:spPr>
        <p:txBody>
          <a:bodyPr anchor="ctr">
            <a:normAutofit/>
          </a:bodyPr>
          <a:lstStyle/>
          <a:p>
            <a:r>
              <a:rPr lang="en-US" sz="3000" dirty="0"/>
              <a:t>Between Patient Centered Outcomes, Services Utilized </a:t>
            </a:r>
            <a:br>
              <a:rPr lang="en-US" sz="3000" dirty="0"/>
            </a:br>
            <a:r>
              <a:rPr lang="en-US" sz="3000" dirty="0"/>
              <a:t>and Costs Incurred</a:t>
            </a:r>
          </a:p>
          <a:p>
            <a:r>
              <a:rPr lang="en-US" sz="3000" dirty="0"/>
              <a:t>Patient Achieves </a:t>
            </a:r>
            <a:br>
              <a:rPr lang="en-US" sz="3000" dirty="0"/>
            </a:br>
            <a:r>
              <a:rPr lang="en-US" sz="3000" dirty="0"/>
              <a:t>Health/Functional Goals</a:t>
            </a:r>
          </a:p>
          <a:p>
            <a:r>
              <a:rPr lang="en-US" sz="3000" dirty="0"/>
              <a:t>System Provides “Right/Most Appropriate Service”:</a:t>
            </a:r>
          </a:p>
          <a:p>
            <a:pPr lvl="1"/>
            <a:r>
              <a:rPr lang="en-US" sz="2600" dirty="0"/>
              <a:t>Cost Effective</a:t>
            </a:r>
          </a:p>
          <a:p>
            <a:pPr lvl="1"/>
            <a:r>
              <a:rPr lang="en-US" sz="2600" dirty="0"/>
              <a:t>Efficient</a:t>
            </a:r>
          </a:p>
        </p:txBody>
      </p:sp>
      <p:pic>
        <p:nvPicPr>
          <p:cNvPr id="5" name="Picture 4" descr="A person in an orange shirt&#10;&#10;Description automatically generated with medium confidence">
            <a:extLst>
              <a:ext uri="{FF2B5EF4-FFF2-40B4-BE49-F238E27FC236}">
                <a16:creationId xmlns:a16="http://schemas.microsoft.com/office/drawing/2014/main" id="{F949ACF8-46B0-2944-81EC-0F5AECB9E23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24607" y="2502929"/>
            <a:ext cx="4487464" cy="2981396"/>
          </a:xfrm>
          <a:prstGeom prst="rect">
            <a:avLst/>
          </a:prstGeom>
        </p:spPr>
      </p:pic>
      <p:pic>
        <p:nvPicPr>
          <p:cNvPr id="9" name="Picture 8" descr="Table&#10;&#10;Description automatically generated">
            <a:extLst>
              <a:ext uri="{FF2B5EF4-FFF2-40B4-BE49-F238E27FC236}">
                <a16:creationId xmlns:a16="http://schemas.microsoft.com/office/drawing/2014/main" id="{971D1597-623D-854C-81E8-1280C6389E0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20664960">
            <a:off x="7371058" y="4098187"/>
            <a:ext cx="1617333" cy="20930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24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337" y="-2"/>
            <a:ext cx="10688664" cy="1154511"/>
          </a:xfrm>
        </p:spPr>
        <p:txBody>
          <a:bodyPr>
            <a:normAutofit/>
          </a:bodyPr>
          <a:lstStyle/>
          <a:p>
            <a:r>
              <a:rPr lang="en-US" dirty="0"/>
              <a:t>ARE VALUES IN OUR CURRENT SYSTEM BALANCED?	</a:t>
            </a:r>
          </a:p>
        </p:txBody>
      </p:sp>
      <p:sp>
        <p:nvSpPr>
          <p:cNvPr id="3" name="Content Placeholder 2"/>
          <p:cNvSpPr>
            <a:spLocks noGrp="1"/>
          </p:cNvSpPr>
          <p:nvPr>
            <p:ph idx="1"/>
          </p:nvPr>
        </p:nvSpPr>
        <p:spPr>
          <a:xfrm>
            <a:off x="1383436" y="1596631"/>
            <a:ext cx="9569604" cy="4804170"/>
          </a:xfrm>
        </p:spPr>
        <p:txBody>
          <a:bodyPr anchor="ctr">
            <a:normAutofit/>
          </a:bodyPr>
          <a:lstStyle/>
          <a:p>
            <a:r>
              <a:rPr lang="en-US" dirty="0"/>
              <a:t>Cost	(</a:t>
            </a:r>
            <a:r>
              <a:rPr lang="en-US" sz="2400" dirty="0"/>
              <a:t>https://</a:t>
            </a:r>
            <a:r>
              <a:rPr lang="en-US" sz="2400" dirty="0" err="1"/>
              <a:t>www.pgpf.org</a:t>
            </a:r>
            <a:r>
              <a:rPr lang="en-US" sz="2400" dirty="0"/>
              <a:t>)</a:t>
            </a:r>
          </a:p>
          <a:p>
            <a:r>
              <a:rPr lang="en-US" dirty="0"/>
              <a:t>Complexity</a:t>
            </a:r>
          </a:p>
          <a:p>
            <a:r>
              <a:rPr lang="en-US" dirty="0"/>
              <a:t>Incentives </a:t>
            </a:r>
          </a:p>
          <a:p>
            <a:r>
              <a:rPr lang="en-US" dirty="0"/>
              <a:t>Conflict  (</a:t>
            </a:r>
            <a:r>
              <a:rPr lang="en-US" sz="2400" dirty="0" err="1"/>
              <a:t>Catalyst.Nejm.Org</a:t>
            </a:r>
            <a:r>
              <a:rPr lang="en-US" sz="2400" dirty="0"/>
              <a:t> 2018)</a:t>
            </a:r>
          </a:p>
        </p:txBody>
      </p:sp>
      <p:pic>
        <p:nvPicPr>
          <p:cNvPr id="5" name="Picture 4" descr="Graphical user interface, application&#10;&#10;Description automatically generated">
            <a:extLst>
              <a:ext uri="{FF2B5EF4-FFF2-40B4-BE49-F238E27FC236}">
                <a16:creationId xmlns:a16="http://schemas.microsoft.com/office/drawing/2014/main" id="{922830DC-5B24-6E40-8893-FF935A8C21B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75457" y="1536064"/>
            <a:ext cx="3494911" cy="4942383"/>
          </a:xfrm>
          <a:prstGeom prst="rect">
            <a:avLst/>
          </a:prstGeom>
        </p:spPr>
      </p:pic>
    </p:spTree>
    <p:extLst>
      <p:ext uri="{BB962C8B-B14F-4D97-AF65-F5344CB8AC3E}">
        <p14:creationId xmlns:p14="http://schemas.microsoft.com/office/powerpoint/2010/main" val="46397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94241" y="1612900"/>
            <a:ext cx="5597574" cy="4725988"/>
          </a:xfrm>
        </p:spPr>
        <p:txBody>
          <a:bodyPr anchor="ctr">
            <a:normAutofit/>
          </a:bodyPr>
          <a:lstStyle/>
          <a:p>
            <a:r>
              <a:rPr lang="en-US" sz="3200" dirty="0"/>
              <a:t>What really matters to them?</a:t>
            </a:r>
          </a:p>
          <a:p>
            <a:r>
              <a:rPr lang="en-US" sz="3200" dirty="0"/>
              <a:t>Do their experiences suggest a way to better care?</a:t>
            </a:r>
          </a:p>
        </p:txBody>
      </p:sp>
      <p:sp>
        <p:nvSpPr>
          <p:cNvPr id="2" name="Title 1"/>
          <p:cNvSpPr>
            <a:spLocks noGrp="1"/>
          </p:cNvSpPr>
          <p:nvPr>
            <p:ph type="title"/>
          </p:nvPr>
        </p:nvSpPr>
        <p:spPr>
          <a:xfrm>
            <a:off x="1671100" y="-2"/>
            <a:ext cx="9569604" cy="1154511"/>
          </a:xfrm>
        </p:spPr>
        <p:txBody>
          <a:bodyPr>
            <a:noAutofit/>
          </a:bodyPr>
          <a:lstStyle/>
          <a:p>
            <a:r>
              <a:rPr lang="en-US"/>
              <a:t>HOW DO OUR PATIENTS DEFINE VALUE?</a:t>
            </a:r>
            <a:endParaRPr lang="en-US" dirty="0"/>
          </a:p>
        </p:txBody>
      </p:sp>
      <p:pic>
        <p:nvPicPr>
          <p:cNvPr id="5" name="Picture 4" descr="A picture containing person, indoor, people, group&#10;&#10;Description automatically generated">
            <a:extLst>
              <a:ext uri="{FF2B5EF4-FFF2-40B4-BE49-F238E27FC236}">
                <a16:creationId xmlns:a16="http://schemas.microsoft.com/office/drawing/2014/main" id="{BE64BDB7-39FC-674F-A991-0A3510070EF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276085" y="2502966"/>
            <a:ext cx="4474948" cy="2981395"/>
          </a:xfrm>
          <a:prstGeom prst="rect">
            <a:avLst/>
          </a:prstGeom>
        </p:spPr>
      </p:pic>
    </p:spTree>
    <p:extLst>
      <p:ext uri="{BB962C8B-B14F-4D97-AF65-F5344CB8AC3E}">
        <p14:creationId xmlns:p14="http://schemas.microsoft.com/office/powerpoint/2010/main" val="53009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00" y="-2"/>
            <a:ext cx="9569604" cy="1154511"/>
          </a:xfrm>
        </p:spPr>
        <p:txBody>
          <a:bodyPr/>
          <a:lstStyle/>
          <a:p>
            <a:r>
              <a:rPr lang="en-US" dirty="0"/>
              <a:t>MOVEMENT IS LIFE – FOCUS GROUPS</a:t>
            </a:r>
          </a:p>
        </p:txBody>
      </p:sp>
      <p:sp>
        <p:nvSpPr>
          <p:cNvPr id="3" name="Content Placeholder 2"/>
          <p:cNvSpPr>
            <a:spLocks noGrp="1"/>
          </p:cNvSpPr>
          <p:nvPr>
            <p:ph idx="1"/>
          </p:nvPr>
        </p:nvSpPr>
        <p:spPr>
          <a:xfrm>
            <a:off x="1382714" y="1597025"/>
            <a:ext cx="5430682" cy="4803775"/>
          </a:xfrm>
        </p:spPr>
        <p:txBody>
          <a:bodyPr>
            <a:normAutofit/>
          </a:bodyPr>
          <a:lstStyle/>
          <a:p>
            <a:pPr marL="0" indent="0">
              <a:buNone/>
            </a:pPr>
            <a:r>
              <a:rPr lang="en-US" b="1" dirty="0">
                <a:solidFill>
                  <a:srgbClr val="5D8F2F"/>
                </a:solidFill>
              </a:rPr>
              <a:t>Focus Groups</a:t>
            </a:r>
          </a:p>
          <a:p>
            <a:r>
              <a:rPr lang="en-US" dirty="0"/>
              <a:t>Cleveland (African-American Women)</a:t>
            </a:r>
          </a:p>
          <a:p>
            <a:r>
              <a:rPr lang="en-US" dirty="0"/>
              <a:t>Chicago (Hispanic Women)</a:t>
            </a:r>
          </a:p>
          <a:p>
            <a:r>
              <a:rPr lang="en-US" dirty="0"/>
              <a:t>Kentucky (Rural Community Health Workers)</a:t>
            </a:r>
          </a:p>
        </p:txBody>
      </p:sp>
      <p:pic>
        <p:nvPicPr>
          <p:cNvPr id="11" name="Picture 10" descr="A group of people sitting at tables&#10;&#10;Description automatically generated with medium confidence">
            <a:extLst>
              <a:ext uri="{FF2B5EF4-FFF2-40B4-BE49-F238E27FC236}">
                <a16:creationId xmlns:a16="http://schemas.microsoft.com/office/drawing/2014/main" id="{D133B338-0AB8-2B40-9765-DE1A7C96E56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721600" y="1506537"/>
            <a:ext cx="3328246" cy="1599248"/>
          </a:xfrm>
          <a:prstGeom prst="rect">
            <a:avLst/>
          </a:prstGeom>
        </p:spPr>
      </p:pic>
      <p:pic>
        <p:nvPicPr>
          <p:cNvPr id="13" name="Picture 12" descr="A group of people sitting around a table in a kitchen&#10;&#10;Description automatically generated with medium confidence">
            <a:extLst>
              <a:ext uri="{FF2B5EF4-FFF2-40B4-BE49-F238E27FC236}">
                <a16:creationId xmlns:a16="http://schemas.microsoft.com/office/drawing/2014/main" id="{84B55C77-6EFC-9F4B-B077-16C071A08FB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721600" y="3105785"/>
            <a:ext cx="3328246" cy="1791012"/>
          </a:xfrm>
          <a:prstGeom prst="rect">
            <a:avLst/>
          </a:prstGeom>
        </p:spPr>
      </p:pic>
      <p:pic>
        <p:nvPicPr>
          <p:cNvPr id="15" name="Picture 14" descr="A group of people sitting around a table&#10;&#10;Description automatically generated with medium confidence">
            <a:extLst>
              <a:ext uri="{FF2B5EF4-FFF2-40B4-BE49-F238E27FC236}">
                <a16:creationId xmlns:a16="http://schemas.microsoft.com/office/drawing/2014/main" id="{C29D4922-5CB9-F643-A5A6-0E524F09652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721600" y="4896797"/>
            <a:ext cx="3328246" cy="1599248"/>
          </a:xfrm>
          <a:prstGeom prst="rect">
            <a:avLst/>
          </a:prstGeom>
        </p:spPr>
      </p:pic>
    </p:spTree>
    <p:extLst>
      <p:ext uri="{BB962C8B-B14F-4D97-AF65-F5344CB8AC3E}">
        <p14:creationId xmlns:p14="http://schemas.microsoft.com/office/powerpoint/2010/main" val="28585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00" y="-2"/>
            <a:ext cx="9569604" cy="1154511"/>
          </a:xfrm>
        </p:spPr>
        <p:txBody>
          <a:bodyPr>
            <a:noAutofit/>
          </a:bodyPr>
          <a:lstStyle/>
          <a:p>
            <a:r>
              <a:rPr lang="en-US"/>
              <a:t>FRUSTRATIONS – COMMON THEMES</a:t>
            </a:r>
            <a:endParaRPr lang="en-US" dirty="0"/>
          </a:p>
        </p:txBody>
      </p:sp>
      <p:sp>
        <p:nvSpPr>
          <p:cNvPr id="3" name="Content Placeholder 2"/>
          <p:cNvSpPr>
            <a:spLocks noGrp="1"/>
          </p:cNvSpPr>
          <p:nvPr>
            <p:ph idx="1"/>
          </p:nvPr>
        </p:nvSpPr>
        <p:spPr>
          <a:xfrm>
            <a:off x="1382713" y="1597025"/>
            <a:ext cx="4113847" cy="4803775"/>
          </a:xfrm>
        </p:spPr>
        <p:txBody>
          <a:bodyPr anchor="ctr">
            <a:normAutofit/>
          </a:bodyPr>
          <a:lstStyle/>
          <a:p>
            <a:pPr marL="0" indent="0">
              <a:buNone/>
            </a:pPr>
            <a:r>
              <a:rPr lang="en-US" b="1" dirty="0">
                <a:solidFill>
                  <a:srgbClr val="5D8F2F"/>
                </a:solidFill>
              </a:rPr>
              <a:t>Lack of:</a:t>
            </a:r>
          </a:p>
          <a:p>
            <a:r>
              <a:rPr lang="en-US" dirty="0"/>
              <a:t> Communication</a:t>
            </a:r>
          </a:p>
          <a:p>
            <a:r>
              <a:rPr lang="en-US" dirty="0"/>
              <a:t> Competence </a:t>
            </a:r>
          </a:p>
          <a:p>
            <a:r>
              <a:rPr lang="en-US" dirty="0"/>
              <a:t> Professionalism</a:t>
            </a:r>
          </a:p>
        </p:txBody>
      </p:sp>
      <p:pic>
        <p:nvPicPr>
          <p:cNvPr id="6" name="Picture 5" descr="A doctor talking on the phone&#10;&#10;Description automatically generated with medium confidence">
            <a:extLst>
              <a:ext uri="{FF2B5EF4-FFF2-40B4-BE49-F238E27FC236}">
                <a16:creationId xmlns:a16="http://schemas.microsoft.com/office/drawing/2014/main" id="{2E892482-00B1-5C46-B154-CD7AA5354AD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00357" y="2502967"/>
            <a:ext cx="4544694" cy="3028642"/>
          </a:xfrm>
          <a:prstGeom prst="rect">
            <a:avLst/>
          </a:prstGeom>
        </p:spPr>
      </p:pic>
    </p:spTree>
    <p:extLst>
      <p:ext uri="{BB962C8B-B14F-4D97-AF65-F5344CB8AC3E}">
        <p14:creationId xmlns:p14="http://schemas.microsoft.com/office/powerpoint/2010/main" val="105704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00" y="-2"/>
            <a:ext cx="9569604" cy="1154511"/>
          </a:xfrm>
        </p:spPr>
        <p:txBody>
          <a:bodyPr>
            <a:normAutofit/>
          </a:bodyPr>
          <a:lstStyle/>
          <a:p>
            <a:r>
              <a:rPr lang="en-US"/>
              <a:t>FRUSTRATIONS – COMMON THEMES</a:t>
            </a:r>
            <a:endParaRPr lang="en-US" dirty="0"/>
          </a:p>
        </p:txBody>
      </p:sp>
      <p:sp>
        <p:nvSpPr>
          <p:cNvPr id="3" name="Content Placeholder 2"/>
          <p:cNvSpPr>
            <a:spLocks noGrp="1"/>
          </p:cNvSpPr>
          <p:nvPr>
            <p:ph idx="1"/>
          </p:nvPr>
        </p:nvSpPr>
        <p:spPr>
          <a:xfrm>
            <a:off x="1382713" y="1597025"/>
            <a:ext cx="6084887" cy="4803775"/>
          </a:xfrm>
        </p:spPr>
        <p:txBody>
          <a:bodyPr anchor="ctr">
            <a:normAutofit lnSpcReduction="10000"/>
          </a:bodyPr>
          <a:lstStyle/>
          <a:p>
            <a:pPr marL="0" indent="0">
              <a:buNone/>
            </a:pPr>
            <a:r>
              <a:rPr lang="en-US" b="1" dirty="0">
                <a:solidFill>
                  <a:srgbClr val="5D8F2F"/>
                </a:solidFill>
              </a:rPr>
              <a:t>System Challenges </a:t>
            </a:r>
          </a:p>
          <a:p>
            <a:r>
              <a:rPr lang="en-US" dirty="0"/>
              <a:t>IT</a:t>
            </a:r>
          </a:p>
          <a:p>
            <a:r>
              <a:rPr lang="en-US" dirty="0"/>
              <a:t>EHR</a:t>
            </a:r>
          </a:p>
          <a:p>
            <a:r>
              <a:rPr lang="en-US" dirty="0"/>
              <a:t>Insurance/Out Of Pocket Costs</a:t>
            </a:r>
          </a:p>
          <a:p>
            <a:r>
              <a:rPr lang="en-US" dirty="0"/>
              <a:t>Failure To Recognize </a:t>
            </a:r>
            <a:br>
              <a:rPr lang="en-US" dirty="0"/>
            </a:br>
            <a:r>
              <a:rPr lang="en-US" dirty="0"/>
              <a:t>Or Manage Appropriately - Common Conditions </a:t>
            </a:r>
          </a:p>
          <a:p>
            <a:pPr lvl="1"/>
            <a:r>
              <a:rPr lang="en-US" dirty="0"/>
              <a:t>Depression</a:t>
            </a:r>
          </a:p>
          <a:p>
            <a:pPr lvl="1"/>
            <a:r>
              <a:rPr lang="en-US" dirty="0"/>
              <a:t>Sequelae Of Diabetes</a:t>
            </a:r>
          </a:p>
        </p:txBody>
      </p:sp>
      <p:pic>
        <p:nvPicPr>
          <p:cNvPr id="5" name="Picture 4" descr="A picture containing person, indoor, wall&#10;&#10;Description automatically generated">
            <a:extLst>
              <a:ext uri="{FF2B5EF4-FFF2-40B4-BE49-F238E27FC236}">
                <a16:creationId xmlns:a16="http://schemas.microsoft.com/office/drawing/2014/main" id="{7DBBF72E-07FE-7442-A36B-25FC963E029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09017" y="2491814"/>
            <a:ext cx="4544791" cy="3028643"/>
          </a:xfrm>
          <a:prstGeom prst="rect">
            <a:avLst/>
          </a:prstGeom>
        </p:spPr>
      </p:pic>
    </p:spTree>
    <p:extLst>
      <p:ext uri="{BB962C8B-B14F-4D97-AF65-F5344CB8AC3E}">
        <p14:creationId xmlns:p14="http://schemas.microsoft.com/office/powerpoint/2010/main" val="67168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394241" y="1612716"/>
            <a:ext cx="4776481" cy="4726516"/>
          </a:xfrm>
        </p:spPr>
        <p:txBody>
          <a:bodyPr>
            <a:noAutofit/>
          </a:bodyPr>
          <a:lstStyle/>
          <a:p>
            <a:r>
              <a:rPr lang="en-US" sz="2800" dirty="0"/>
              <a:t>“The doctors no longer even look at us, they’re just at the computer. It’s frustrating.”</a:t>
            </a:r>
          </a:p>
          <a:p>
            <a:r>
              <a:rPr lang="en-US" sz="2800" dirty="0"/>
              <a:t>“I find it so irritating and frustrating to go to the hospital and have to explain the same thing to twelve different people. I think that is so ridiculous.”</a:t>
            </a:r>
          </a:p>
        </p:txBody>
      </p:sp>
      <p:sp>
        <p:nvSpPr>
          <p:cNvPr id="2" name="Title 1"/>
          <p:cNvSpPr>
            <a:spLocks noGrp="1"/>
          </p:cNvSpPr>
          <p:nvPr>
            <p:ph type="title"/>
          </p:nvPr>
        </p:nvSpPr>
        <p:spPr>
          <a:xfrm>
            <a:off x="1671100" y="-2"/>
            <a:ext cx="9569604" cy="1154511"/>
          </a:xfrm>
        </p:spPr>
        <p:txBody>
          <a:bodyPr>
            <a:normAutofit/>
          </a:bodyPr>
          <a:lstStyle/>
          <a:p>
            <a:r>
              <a:rPr lang="en-US" dirty="0"/>
              <a:t>LACK OF COMMUNICATION</a:t>
            </a:r>
          </a:p>
        </p:txBody>
      </p:sp>
      <p:pic>
        <p:nvPicPr>
          <p:cNvPr id="5" name="Picture 4" descr="A picture containing person, indoor, computer, working&#10;&#10;Description automatically generated">
            <a:extLst>
              <a:ext uri="{FF2B5EF4-FFF2-40B4-BE49-F238E27FC236}">
                <a16:creationId xmlns:a16="http://schemas.microsoft.com/office/drawing/2014/main" id="{46EA67A1-17F8-A44D-B343-F05970027C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94788" y="2502966"/>
            <a:ext cx="4550263" cy="2990125"/>
          </a:xfrm>
          <a:prstGeom prst="rect">
            <a:avLst/>
          </a:prstGeom>
        </p:spPr>
      </p:pic>
      <p:sp>
        <p:nvSpPr>
          <p:cNvPr id="3" name="TextBox 2"/>
          <p:cNvSpPr txBox="1"/>
          <p:nvPr/>
        </p:nvSpPr>
        <p:spPr>
          <a:xfrm>
            <a:off x="8112813" y="5873262"/>
            <a:ext cx="2117887" cy="707886"/>
          </a:xfrm>
          <a:prstGeom prst="rect">
            <a:avLst/>
          </a:prstGeom>
          <a:noFill/>
        </p:spPr>
        <p:txBody>
          <a:bodyPr wrap="none" rtlCol="0">
            <a:spAutoFit/>
          </a:bodyPr>
          <a:lstStyle/>
          <a:p>
            <a:pPr algn="ctr"/>
            <a:r>
              <a:rPr lang="en-US" sz="2400" b="1" i="1">
                <a:solidFill>
                  <a:schemeClr val="tx1">
                    <a:lumMod val="75000"/>
                    <a:lumOff val="25000"/>
                  </a:schemeClr>
                </a:solidFill>
                <a:latin typeface="Helvetica Light"/>
                <a:cs typeface="Helvetica Light"/>
              </a:rPr>
              <a:t>Case Study </a:t>
            </a:r>
            <a:r>
              <a:rPr lang="en-US" sz="2400" b="1" i="1"/>
              <a:t>1</a:t>
            </a:r>
            <a:endParaRPr lang="en-US" sz="2400" b="1" i="1" dirty="0"/>
          </a:p>
          <a:p>
            <a:pPr algn="ctr"/>
            <a:endParaRPr lang="en-US" sz="1600"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83720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394241" y="1612716"/>
            <a:ext cx="4776481" cy="4726516"/>
          </a:xfrm>
        </p:spPr>
        <p:txBody>
          <a:bodyPr>
            <a:normAutofit/>
          </a:bodyPr>
          <a:lstStyle/>
          <a:p>
            <a:r>
              <a:rPr lang="en-US" sz="2800" dirty="0"/>
              <a:t>“With my family history, you want me to come back to your office in six months?” He said ‘yes. You should be more concerned about your grocery bill than you are about this lump.’”	</a:t>
            </a:r>
          </a:p>
          <a:p>
            <a:pPr lvl="1"/>
            <a:r>
              <a:rPr lang="en-US" sz="2800" dirty="0"/>
              <a:t>Patient with diagnosis of breast cancer</a:t>
            </a:r>
          </a:p>
        </p:txBody>
      </p:sp>
      <p:sp>
        <p:nvSpPr>
          <p:cNvPr id="2" name="Title 1"/>
          <p:cNvSpPr>
            <a:spLocks noGrp="1"/>
          </p:cNvSpPr>
          <p:nvPr>
            <p:ph type="title"/>
          </p:nvPr>
        </p:nvSpPr>
        <p:spPr>
          <a:xfrm>
            <a:off x="1671100" y="-2"/>
            <a:ext cx="9569604" cy="1154511"/>
          </a:xfrm>
        </p:spPr>
        <p:txBody>
          <a:bodyPr>
            <a:noAutofit/>
          </a:bodyPr>
          <a:lstStyle/>
          <a:p>
            <a:r>
              <a:rPr lang="en-US"/>
              <a:t>LACK OF COMPETENCE, ATTENTION TO PATIENT NEEDS</a:t>
            </a:r>
            <a:endParaRPr lang="en-US" dirty="0"/>
          </a:p>
        </p:txBody>
      </p:sp>
      <p:pic>
        <p:nvPicPr>
          <p:cNvPr id="6" name="Picture 5" descr="A picture containing person&#10;&#10;Description automatically generated">
            <a:extLst>
              <a:ext uri="{FF2B5EF4-FFF2-40B4-BE49-F238E27FC236}">
                <a16:creationId xmlns:a16="http://schemas.microsoft.com/office/drawing/2014/main" id="{CE94F2FB-55D1-3848-83B3-726802F7E6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32370" y="2501152"/>
            <a:ext cx="4485185" cy="2990123"/>
          </a:xfrm>
          <a:prstGeom prst="rect">
            <a:avLst/>
          </a:prstGeom>
        </p:spPr>
      </p:pic>
      <p:sp>
        <p:nvSpPr>
          <p:cNvPr id="3" name="TextBox 2"/>
          <p:cNvSpPr txBox="1"/>
          <p:nvPr/>
        </p:nvSpPr>
        <p:spPr>
          <a:xfrm>
            <a:off x="8233708" y="5996354"/>
            <a:ext cx="1795684" cy="646331"/>
          </a:xfrm>
          <a:prstGeom prst="rect">
            <a:avLst/>
          </a:prstGeom>
          <a:noFill/>
        </p:spPr>
        <p:txBody>
          <a:bodyPr wrap="none" rtlCol="0">
            <a:spAutoFit/>
          </a:bodyPr>
          <a:lstStyle/>
          <a:p>
            <a:pPr algn="ctr"/>
            <a:r>
              <a:rPr lang="en-US" sz="2000" b="1" i="1">
                <a:solidFill>
                  <a:schemeClr val="tx1">
                    <a:lumMod val="75000"/>
                    <a:lumOff val="25000"/>
                  </a:schemeClr>
                </a:solidFill>
                <a:latin typeface="Helvetica Light"/>
                <a:cs typeface="Helvetica Light"/>
              </a:rPr>
              <a:t>Case Study </a:t>
            </a:r>
            <a:r>
              <a:rPr lang="en-US" sz="2000" b="1" i="1"/>
              <a:t>2</a:t>
            </a:r>
            <a:endParaRPr lang="en-US" sz="2000" b="1" i="1" dirty="0"/>
          </a:p>
          <a:p>
            <a:pPr algn="ctr"/>
            <a:endParaRPr lang="en-US" sz="1600"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164502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394241" y="1612716"/>
            <a:ext cx="4776481" cy="2027299"/>
          </a:xfrm>
        </p:spPr>
        <p:txBody>
          <a:bodyPr>
            <a:noAutofit/>
          </a:bodyPr>
          <a:lstStyle/>
          <a:p>
            <a:r>
              <a:rPr lang="en-US" sz="2400" dirty="0"/>
              <a:t>“He (the doctor) said, ‘have you ever been addicted to any pain medication?’</a:t>
            </a:r>
            <a:r>
              <a:rPr lang="is-IS" sz="2400" dirty="0"/>
              <a:t>…He just automatically wrote me off as a drug addict...It was so degrading to me.”</a:t>
            </a:r>
          </a:p>
        </p:txBody>
      </p:sp>
      <p:sp>
        <p:nvSpPr>
          <p:cNvPr id="2" name="Title 1"/>
          <p:cNvSpPr>
            <a:spLocks noGrp="1"/>
          </p:cNvSpPr>
          <p:nvPr>
            <p:ph type="title"/>
          </p:nvPr>
        </p:nvSpPr>
        <p:spPr>
          <a:xfrm>
            <a:off x="1671100" y="-2"/>
            <a:ext cx="9569604" cy="1154511"/>
          </a:xfrm>
        </p:spPr>
        <p:txBody>
          <a:bodyPr>
            <a:noAutofit/>
          </a:bodyPr>
          <a:lstStyle/>
          <a:p>
            <a:r>
              <a:rPr lang="en-US" dirty="0"/>
              <a:t>LACK OF PROFESSIONALISM, BIAS</a:t>
            </a:r>
          </a:p>
        </p:txBody>
      </p:sp>
      <p:pic>
        <p:nvPicPr>
          <p:cNvPr id="5" name="Picture 4" descr="A group of people in a room&#10;&#10;Description automatically generated with low confidence">
            <a:extLst>
              <a:ext uri="{FF2B5EF4-FFF2-40B4-BE49-F238E27FC236}">
                <a16:creationId xmlns:a16="http://schemas.microsoft.com/office/drawing/2014/main" id="{22D6B452-7E37-5B41-BE99-2AD9BB35857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22053" y="1694056"/>
            <a:ext cx="4496194" cy="2990123"/>
          </a:xfrm>
          <a:prstGeom prst="rect">
            <a:avLst/>
          </a:prstGeom>
        </p:spPr>
      </p:pic>
      <p:sp>
        <p:nvSpPr>
          <p:cNvPr id="3" name="TextBox 2"/>
          <p:cNvSpPr txBox="1"/>
          <p:nvPr/>
        </p:nvSpPr>
        <p:spPr>
          <a:xfrm>
            <a:off x="3196536" y="3640015"/>
            <a:ext cx="2117888" cy="461665"/>
          </a:xfrm>
          <a:prstGeom prst="rect">
            <a:avLst/>
          </a:prstGeom>
          <a:noFill/>
        </p:spPr>
        <p:txBody>
          <a:bodyPr wrap="none" rtlCol="0">
            <a:spAutoFit/>
          </a:bodyPr>
          <a:lstStyle/>
          <a:p>
            <a:pPr algn="ctr"/>
            <a:r>
              <a:rPr lang="en-US" sz="2400" b="1" i="1" dirty="0">
                <a:solidFill>
                  <a:schemeClr val="tx1">
                    <a:lumMod val="75000"/>
                    <a:lumOff val="25000"/>
                  </a:schemeClr>
                </a:solidFill>
                <a:latin typeface="Helvetica Light"/>
                <a:cs typeface="Helvetica Light"/>
              </a:rPr>
              <a:t>Case Study 3</a:t>
            </a:r>
          </a:p>
        </p:txBody>
      </p:sp>
      <p:sp>
        <p:nvSpPr>
          <p:cNvPr id="7" name="TextBox 6"/>
          <p:cNvSpPr txBox="1"/>
          <p:nvPr/>
        </p:nvSpPr>
        <p:spPr>
          <a:xfrm>
            <a:off x="522199" y="4765437"/>
            <a:ext cx="11147603" cy="1200329"/>
          </a:xfrm>
          <a:prstGeom prst="rect">
            <a:avLst/>
          </a:prstGeom>
          <a:noFill/>
        </p:spPr>
        <p:txBody>
          <a:bodyPr wrap="none" rtlCol="0">
            <a:spAutoFit/>
          </a:bodyPr>
          <a:lstStyle/>
          <a:p>
            <a:pPr algn="ctr"/>
            <a:r>
              <a:rPr lang="is-IS" sz="2400"/>
              <a:t>“</a:t>
            </a:r>
            <a:r>
              <a:rPr lang="is-IS" sz="2400" dirty="0"/>
              <a:t>My son was covered in blood, his head open. </a:t>
            </a:r>
          </a:p>
          <a:p>
            <a:pPr algn="ctr"/>
            <a:r>
              <a:rPr lang="is-IS" sz="2400" dirty="0"/>
              <a:t>I heard the nurse when she said, ‘A gang member more, a gang member less.’”</a:t>
            </a:r>
            <a:endParaRPr lang="en-US" sz="2400" dirty="0"/>
          </a:p>
          <a:p>
            <a:pPr algn="ctr"/>
            <a:endParaRPr lang="en-US" sz="2400" dirty="0">
              <a:solidFill>
                <a:schemeClr val="tx1">
                  <a:lumMod val="75000"/>
                  <a:lumOff val="25000"/>
                </a:schemeClr>
              </a:solidFill>
              <a:latin typeface="Helvetica Light"/>
              <a:cs typeface="Helvetica Light"/>
            </a:endParaRPr>
          </a:p>
        </p:txBody>
      </p:sp>
      <p:sp>
        <p:nvSpPr>
          <p:cNvPr id="8" name="TextBox 7"/>
          <p:cNvSpPr txBox="1"/>
          <p:nvPr/>
        </p:nvSpPr>
        <p:spPr>
          <a:xfrm>
            <a:off x="6555197" y="5965766"/>
            <a:ext cx="2117887" cy="461665"/>
          </a:xfrm>
          <a:prstGeom prst="rect">
            <a:avLst/>
          </a:prstGeom>
          <a:noFill/>
        </p:spPr>
        <p:txBody>
          <a:bodyPr wrap="none" rtlCol="0">
            <a:spAutoFit/>
          </a:bodyPr>
          <a:lstStyle/>
          <a:p>
            <a:pPr algn="ctr"/>
            <a:r>
              <a:rPr lang="en-US" sz="2400" b="1" i="1" dirty="0">
                <a:solidFill>
                  <a:schemeClr val="tx1">
                    <a:lumMod val="75000"/>
                    <a:lumOff val="25000"/>
                  </a:schemeClr>
                </a:solidFill>
                <a:latin typeface="Helvetica Light"/>
                <a:cs typeface="Helvetica Light"/>
              </a:rPr>
              <a:t>Case Study 4</a:t>
            </a:r>
          </a:p>
        </p:txBody>
      </p:sp>
    </p:spTree>
    <p:extLst>
      <p:ext uri="{BB962C8B-B14F-4D97-AF65-F5344CB8AC3E}">
        <p14:creationId xmlns:p14="http://schemas.microsoft.com/office/powerpoint/2010/main" val="7723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394241" y="1612716"/>
            <a:ext cx="4776481" cy="4726516"/>
          </a:xfrm>
        </p:spPr>
        <p:txBody>
          <a:bodyPr>
            <a:noAutofit/>
          </a:bodyPr>
          <a:lstStyle/>
          <a:p>
            <a:r>
              <a:rPr lang="en-US" sz="2600" dirty="0"/>
              <a:t>“Now, they’re giving you quotes up front – what your estimate will be after the insurance has paid – and they ask you for that money in advance.”</a:t>
            </a:r>
          </a:p>
          <a:p>
            <a:r>
              <a:rPr lang="en-US" sz="2600" dirty="0"/>
              <a:t>“Yes, that’s the one thing you can count on, getting the bill.”</a:t>
            </a:r>
          </a:p>
          <a:p>
            <a:r>
              <a:rPr lang="en-US" sz="2600" dirty="0"/>
              <a:t>“No, we can’t see you. Go to urgent care.”</a:t>
            </a:r>
          </a:p>
        </p:txBody>
      </p:sp>
      <p:sp>
        <p:nvSpPr>
          <p:cNvPr id="2" name="Title 1"/>
          <p:cNvSpPr>
            <a:spLocks noGrp="1"/>
          </p:cNvSpPr>
          <p:nvPr>
            <p:ph type="title"/>
          </p:nvPr>
        </p:nvSpPr>
        <p:spPr>
          <a:xfrm>
            <a:off x="1671100" y="-2"/>
            <a:ext cx="9569604" cy="1154511"/>
          </a:xfrm>
        </p:spPr>
        <p:txBody>
          <a:bodyPr>
            <a:noAutofit/>
          </a:bodyPr>
          <a:lstStyle/>
          <a:p>
            <a:r>
              <a:rPr lang="en-US" dirty="0"/>
              <a:t>HEALTHCARE SYSTEM CHALLENGES</a:t>
            </a:r>
          </a:p>
        </p:txBody>
      </p:sp>
      <p:pic>
        <p:nvPicPr>
          <p:cNvPr id="5" name="Picture 4" descr="A picture containing person, indoor, wall&#10;&#10;Description automatically generated">
            <a:extLst>
              <a:ext uri="{FF2B5EF4-FFF2-40B4-BE49-F238E27FC236}">
                <a16:creationId xmlns:a16="http://schemas.microsoft.com/office/drawing/2014/main" id="{8142CB0E-429C-1E49-8C87-E723DFA439C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35873" y="2501152"/>
            <a:ext cx="4482367" cy="2990124"/>
          </a:xfrm>
          <a:prstGeom prst="rect">
            <a:avLst/>
          </a:prstGeom>
        </p:spPr>
      </p:pic>
    </p:spTree>
    <p:extLst>
      <p:ext uri="{BB962C8B-B14F-4D97-AF65-F5344CB8AC3E}">
        <p14:creationId xmlns:p14="http://schemas.microsoft.com/office/powerpoint/2010/main" val="112656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00" y="-2"/>
            <a:ext cx="9569604" cy="1154511"/>
          </a:xfrm>
        </p:spPr>
        <p:txBody>
          <a:bodyPr>
            <a:normAutofit/>
          </a:bodyPr>
          <a:lstStyle/>
          <a:p>
            <a:r>
              <a:rPr lang="en-US" dirty="0"/>
              <a:t>MOVEMENT IS LIFE™</a:t>
            </a:r>
          </a:p>
        </p:txBody>
      </p:sp>
      <p:sp>
        <p:nvSpPr>
          <p:cNvPr id="3" name="Content Placeholder 2"/>
          <p:cNvSpPr>
            <a:spLocks noGrp="1"/>
          </p:cNvSpPr>
          <p:nvPr>
            <p:ph idx="1"/>
          </p:nvPr>
        </p:nvSpPr>
        <p:spPr>
          <a:xfrm>
            <a:off x="1382713" y="1597026"/>
            <a:ext cx="9782592" cy="3847814"/>
          </a:xfrm>
        </p:spPr>
        <p:txBody>
          <a:bodyPr anchor="ctr">
            <a:noAutofit/>
          </a:bodyPr>
          <a:lstStyle/>
          <a:p>
            <a:pPr marL="0" indent="0">
              <a:buNone/>
            </a:pPr>
            <a:r>
              <a:rPr lang="en-US" b="1" dirty="0">
                <a:solidFill>
                  <a:srgbClr val="5D8F2F"/>
                </a:solidFill>
              </a:rPr>
              <a:t>Disclosure</a:t>
            </a:r>
          </a:p>
          <a:p>
            <a:r>
              <a:rPr lang="en-US" dirty="0"/>
              <a:t>Movement is Life is underwritten by Zimmer Biomet  </a:t>
            </a:r>
          </a:p>
        </p:txBody>
      </p:sp>
      <p:pic>
        <p:nvPicPr>
          <p:cNvPr id="10" name="Picture 9">
            <a:extLst>
              <a:ext uri="{FF2B5EF4-FFF2-40B4-BE49-F238E27FC236}">
                <a16:creationId xmlns:a16="http://schemas.microsoft.com/office/drawing/2014/main" id="{9B2D8A71-ACCB-DD4D-B925-A4378E4070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3728" y="5444839"/>
            <a:ext cx="1948260" cy="750947"/>
          </a:xfrm>
          <a:prstGeom prst="rect">
            <a:avLst/>
          </a:prstGeom>
        </p:spPr>
      </p:pic>
    </p:spTree>
    <p:extLst>
      <p:ext uri="{BB962C8B-B14F-4D97-AF65-F5344CB8AC3E}">
        <p14:creationId xmlns:p14="http://schemas.microsoft.com/office/powerpoint/2010/main" val="67723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88733" y="1494692"/>
            <a:ext cx="4776481" cy="5125894"/>
          </a:xfrm>
        </p:spPr>
        <p:txBody>
          <a:bodyPr>
            <a:noAutofit/>
          </a:bodyPr>
          <a:lstStyle/>
          <a:p>
            <a:r>
              <a:rPr lang="en-US" sz="2400" dirty="0"/>
              <a:t>“I don’t think doctors know how to identify depression.”</a:t>
            </a:r>
            <a:r>
              <a:rPr lang="en-US" sz="2400" b="1" i="1" dirty="0"/>
              <a:t> </a:t>
            </a:r>
          </a:p>
          <a:p>
            <a:r>
              <a:rPr lang="en-US" sz="2400" dirty="0"/>
              <a:t>“I was diagnosed with breast cancer. I had surgery and treatment.  I went to see this new primary doctor…I’m tired and she’s telling me to go workout and you won’t be tired.  Lady, I can barely go to work!  I go to work and I come home and I don’t even make it to the bedroom – I make it to the couch.”</a:t>
            </a:r>
          </a:p>
          <a:p>
            <a:endParaRPr lang="en-US" sz="2600" dirty="0"/>
          </a:p>
        </p:txBody>
      </p:sp>
      <p:sp>
        <p:nvSpPr>
          <p:cNvPr id="2" name="Title 1"/>
          <p:cNvSpPr>
            <a:spLocks noGrp="1"/>
          </p:cNvSpPr>
          <p:nvPr>
            <p:ph type="title"/>
          </p:nvPr>
        </p:nvSpPr>
        <p:spPr>
          <a:xfrm>
            <a:off x="1671100" y="-2"/>
            <a:ext cx="9569604" cy="1154511"/>
          </a:xfrm>
        </p:spPr>
        <p:txBody>
          <a:bodyPr>
            <a:normAutofit/>
          </a:bodyPr>
          <a:lstStyle/>
          <a:p>
            <a:r>
              <a:rPr lang="en-US"/>
              <a:t>COMMON CONDITIONS NOT MANAGED   APPROPRIATELY</a:t>
            </a:r>
            <a:endParaRPr lang="en-US" dirty="0"/>
          </a:p>
        </p:txBody>
      </p:sp>
      <p:pic>
        <p:nvPicPr>
          <p:cNvPr id="5" name="Picture 4" descr="A picture containing person, person, indoor&#10;&#10;Description automatically generated">
            <a:extLst>
              <a:ext uri="{FF2B5EF4-FFF2-40B4-BE49-F238E27FC236}">
                <a16:creationId xmlns:a16="http://schemas.microsoft.com/office/drawing/2014/main" id="{91266ACE-EC18-7745-A369-B21CBE14E01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34443" y="2511310"/>
            <a:ext cx="4483797" cy="2990125"/>
          </a:xfrm>
          <a:prstGeom prst="rect">
            <a:avLst/>
          </a:prstGeom>
        </p:spPr>
      </p:pic>
      <p:sp>
        <p:nvSpPr>
          <p:cNvPr id="3" name="TextBox 2"/>
          <p:cNvSpPr txBox="1"/>
          <p:nvPr/>
        </p:nvSpPr>
        <p:spPr>
          <a:xfrm>
            <a:off x="8030244" y="5961185"/>
            <a:ext cx="2117888" cy="830997"/>
          </a:xfrm>
          <a:prstGeom prst="rect">
            <a:avLst/>
          </a:prstGeom>
          <a:noFill/>
        </p:spPr>
        <p:txBody>
          <a:bodyPr wrap="none" rtlCol="0">
            <a:spAutoFit/>
          </a:bodyPr>
          <a:lstStyle/>
          <a:p>
            <a:pPr algn="ctr"/>
            <a:r>
              <a:rPr lang="en-US" sz="2400" b="1" i="1" dirty="0"/>
              <a:t>Case Study 5</a:t>
            </a:r>
          </a:p>
          <a:p>
            <a:pPr algn="ctr"/>
            <a:endParaRPr lang="en-US" sz="2400" b="1" i="1"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22595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393824" y="1612900"/>
            <a:ext cx="4915535" cy="4725988"/>
          </a:xfrm>
        </p:spPr>
        <p:txBody>
          <a:bodyPr>
            <a:noAutofit/>
          </a:bodyPr>
          <a:lstStyle/>
          <a:p>
            <a:pPr marL="0" indent="0">
              <a:buNone/>
            </a:pPr>
            <a:r>
              <a:rPr lang="en-US" sz="2800" b="1" dirty="0">
                <a:solidFill>
                  <a:srgbClr val="5D8F2F"/>
                </a:solidFill>
              </a:rPr>
              <a:t>Clear, Efficient, Effective Communication</a:t>
            </a:r>
          </a:p>
          <a:p>
            <a:r>
              <a:rPr lang="en-US" sz="2800" dirty="0"/>
              <a:t>“If I call the doctor, I’d like for them to return my phone call.”</a:t>
            </a:r>
          </a:p>
          <a:p>
            <a:r>
              <a:rPr lang="en-US" sz="2800" dirty="0"/>
              <a:t>“The most important thing for me, when I go to see a doctor, is having a good dialogue with my doctor. For him to understand me and for me to understand him.”</a:t>
            </a:r>
          </a:p>
        </p:txBody>
      </p:sp>
      <p:sp>
        <p:nvSpPr>
          <p:cNvPr id="2" name="Title 1"/>
          <p:cNvSpPr>
            <a:spLocks noGrp="1"/>
          </p:cNvSpPr>
          <p:nvPr>
            <p:ph type="title"/>
          </p:nvPr>
        </p:nvSpPr>
        <p:spPr>
          <a:xfrm>
            <a:off x="1671100" y="-2"/>
            <a:ext cx="9569604" cy="1154511"/>
          </a:xfrm>
        </p:spPr>
        <p:txBody>
          <a:bodyPr>
            <a:normAutofit/>
          </a:bodyPr>
          <a:lstStyle/>
          <a:p>
            <a:r>
              <a:rPr lang="en-US" dirty="0"/>
              <a:t>PATIENT PRIORITIES FOR A BETTER HEALTHCARE SYSTEM</a:t>
            </a:r>
          </a:p>
        </p:txBody>
      </p:sp>
      <p:pic>
        <p:nvPicPr>
          <p:cNvPr id="6" name="Picture 5" descr="A picture containing person, indoor, room&#10;&#10;Description automatically generated">
            <a:extLst>
              <a:ext uri="{FF2B5EF4-FFF2-40B4-BE49-F238E27FC236}">
                <a16:creationId xmlns:a16="http://schemas.microsoft.com/office/drawing/2014/main" id="{F13B6C9E-4905-E542-9F64-0B9E158FFB8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826605" y="2502968"/>
            <a:ext cx="4489457" cy="2990124"/>
          </a:xfrm>
          <a:prstGeom prst="rect">
            <a:avLst/>
          </a:prstGeom>
        </p:spPr>
      </p:pic>
      <p:pic>
        <p:nvPicPr>
          <p:cNvPr id="3" name="Patient Value 17/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629242" y="6045200"/>
            <a:ext cx="812800" cy="812800"/>
          </a:xfrm>
          <a:prstGeom prst="rect">
            <a:avLst/>
          </a:prstGeom>
        </p:spPr>
      </p:pic>
    </p:spTree>
    <p:extLst>
      <p:ext uri="{BB962C8B-B14F-4D97-AF65-F5344CB8AC3E}">
        <p14:creationId xmlns:p14="http://schemas.microsoft.com/office/powerpoint/2010/main" val="133472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393824" y="1612900"/>
            <a:ext cx="5027295" cy="4725988"/>
          </a:xfrm>
        </p:spPr>
        <p:txBody>
          <a:bodyPr>
            <a:noAutofit/>
          </a:bodyPr>
          <a:lstStyle/>
          <a:p>
            <a:pPr marL="0" indent="0">
              <a:buNone/>
            </a:pPr>
            <a:r>
              <a:rPr lang="en-US" sz="2400" b="1" dirty="0">
                <a:solidFill>
                  <a:srgbClr val="5D8F2F"/>
                </a:solidFill>
              </a:rPr>
              <a:t>Respectful, Unbiased, Nonjudgmental Care</a:t>
            </a:r>
          </a:p>
          <a:p>
            <a:r>
              <a:rPr lang="en-US" sz="2400" dirty="0"/>
              <a:t>“If I’m going to the doctor and you’re my kids’ age, you don’t call me by first name. Don’t call me Sweetie.”</a:t>
            </a:r>
          </a:p>
          <a:p>
            <a:r>
              <a:rPr lang="en-US" sz="2400" dirty="0"/>
              <a:t>“For them to consider us human beings. Not like a number or as a money maker for the insurance companies.”</a:t>
            </a:r>
          </a:p>
          <a:p>
            <a:r>
              <a:rPr lang="en-US" sz="2400" dirty="0"/>
              <a:t>“They ask: ’How are you feeling? Why are you here today?” Then they listen.”</a:t>
            </a:r>
          </a:p>
        </p:txBody>
      </p:sp>
      <p:sp>
        <p:nvSpPr>
          <p:cNvPr id="2" name="Title 1"/>
          <p:cNvSpPr>
            <a:spLocks noGrp="1"/>
          </p:cNvSpPr>
          <p:nvPr>
            <p:ph type="title"/>
          </p:nvPr>
        </p:nvSpPr>
        <p:spPr>
          <a:xfrm>
            <a:off x="1671100" y="-2"/>
            <a:ext cx="9569604" cy="1154511"/>
          </a:xfrm>
        </p:spPr>
        <p:txBody>
          <a:bodyPr>
            <a:normAutofit/>
          </a:bodyPr>
          <a:lstStyle/>
          <a:p>
            <a:r>
              <a:rPr lang="en-US" dirty="0"/>
              <a:t>PATIENT PRIORITIES FOR A BETTER HEALTHCARE SYSTEM</a:t>
            </a:r>
          </a:p>
        </p:txBody>
      </p:sp>
      <p:pic>
        <p:nvPicPr>
          <p:cNvPr id="5" name="Picture 4" descr="A picture containing person, person, indoor&#10;&#10;Description automatically generated">
            <a:extLst>
              <a:ext uri="{FF2B5EF4-FFF2-40B4-BE49-F238E27FC236}">
                <a16:creationId xmlns:a16="http://schemas.microsoft.com/office/drawing/2014/main" id="{8431162B-6FF0-604F-8C07-F196760E29F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22435" y="2502967"/>
            <a:ext cx="4486653" cy="2990124"/>
          </a:xfrm>
          <a:prstGeom prst="rect">
            <a:avLst/>
          </a:prstGeom>
        </p:spPr>
      </p:pic>
      <p:sp>
        <p:nvSpPr>
          <p:cNvPr id="3" name="TextBox 2"/>
          <p:cNvSpPr txBox="1"/>
          <p:nvPr/>
        </p:nvSpPr>
        <p:spPr>
          <a:xfrm>
            <a:off x="7979159" y="5890846"/>
            <a:ext cx="2117888" cy="461665"/>
          </a:xfrm>
          <a:prstGeom prst="rect">
            <a:avLst/>
          </a:prstGeom>
          <a:noFill/>
        </p:spPr>
        <p:txBody>
          <a:bodyPr wrap="none" rtlCol="0">
            <a:spAutoFit/>
          </a:bodyPr>
          <a:lstStyle/>
          <a:p>
            <a:pPr algn="ctr"/>
            <a:r>
              <a:rPr lang="en-US" sz="2400" b="1" i="1" dirty="0">
                <a:solidFill>
                  <a:schemeClr val="tx1">
                    <a:lumMod val="75000"/>
                    <a:lumOff val="25000"/>
                  </a:schemeClr>
                </a:solidFill>
                <a:latin typeface="Helvetica Light"/>
                <a:cs typeface="Helvetica Light"/>
              </a:rPr>
              <a:t>Case Study 6</a:t>
            </a:r>
          </a:p>
        </p:txBody>
      </p:sp>
    </p:spTree>
    <p:extLst>
      <p:ext uri="{BB962C8B-B14F-4D97-AF65-F5344CB8AC3E}">
        <p14:creationId xmlns:p14="http://schemas.microsoft.com/office/powerpoint/2010/main" val="68321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394241" y="1612716"/>
            <a:ext cx="4776481" cy="4726516"/>
          </a:xfrm>
        </p:spPr>
        <p:txBody>
          <a:bodyPr>
            <a:normAutofit/>
          </a:bodyPr>
          <a:lstStyle/>
          <a:p>
            <a:pPr marL="0" indent="0">
              <a:buNone/>
            </a:pPr>
            <a:r>
              <a:rPr lang="en-US" sz="2800" b="1" dirty="0">
                <a:solidFill>
                  <a:srgbClr val="5D8F2F"/>
                </a:solidFill>
              </a:rPr>
              <a:t>Timely Care – Prompt, Professional, Courteous</a:t>
            </a:r>
          </a:p>
          <a:p>
            <a:r>
              <a:rPr lang="en-US" sz="2800" dirty="0"/>
              <a:t>“Once you sign in, they would call you within a normal time, and not have you sit forever.”</a:t>
            </a:r>
          </a:p>
          <a:p>
            <a:r>
              <a:rPr lang="en-US" sz="2800" dirty="0"/>
              <a:t>“A short wait.”</a:t>
            </a:r>
          </a:p>
          <a:p>
            <a:r>
              <a:rPr lang="en-US" sz="2800" dirty="0"/>
              <a:t>“If your blood pressure is high, they ask you ‘Are you doing anything different?’”</a:t>
            </a:r>
          </a:p>
        </p:txBody>
      </p:sp>
      <p:sp>
        <p:nvSpPr>
          <p:cNvPr id="2" name="Title 1"/>
          <p:cNvSpPr>
            <a:spLocks noGrp="1"/>
          </p:cNvSpPr>
          <p:nvPr>
            <p:ph type="title"/>
          </p:nvPr>
        </p:nvSpPr>
        <p:spPr>
          <a:xfrm>
            <a:off x="1671100" y="-2"/>
            <a:ext cx="9569604" cy="1154511"/>
          </a:xfrm>
        </p:spPr>
        <p:txBody>
          <a:bodyPr>
            <a:normAutofit/>
          </a:bodyPr>
          <a:lstStyle/>
          <a:p>
            <a:r>
              <a:rPr lang="en-US" dirty="0"/>
              <a:t>PATIENT PRIORITIES FOR A BETTER  HEALTHCARE SYSTEM</a:t>
            </a:r>
          </a:p>
        </p:txBody>
      </p:sp>
      <p:pic>
        <p:nvPicPr>
          <p:cNvPr id="6" name="Picture 5" descr="A picture containing person&#10;&#10;Description automatically generated">
            <a:extLst>
              <a:ext uri="{FF2B5EF4-FFF2-40B4-BE49-F238E27FC236}">
                <a16:creationId xmlns:a16="http://schemas.microsoft.com/office/drawing/2014/main" id="{44912902-B455-1B42-B2DF-6E2E033903A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33054" y="2501152"/>
            <a:ext cx="4485186" cy="2990124"/>
          </a:xfrm>
          <a:prstGeom prst="rect">
            <a:avLst/>
          </a:prstGeom>
        </p:spPr>
      </p:pic>
    </p:spTree>
    <p:extLst>
      <p:ext uri="{BB962C8B-B14F-4D97-AF65-F5344CB8AC3E}">
        <p14:creationId xmlns:p14="http://schemas.microsoft.com/office/powerpoint/2010/main" val="44166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393824" y="1612900"/>
            <a:ext cx="4834255" cy="4725988"/>
          </a:xfrm>
        </p:spPr>
        <p:txBody>
          <a:bodyPr>
            <a:noAutofit/>
          </a:bodyPr>
          <a:lstStyle/>
          <a:p>
            <a:pPr marL="0" indent="0">
              <a:buNone/>
            </a:pPr>
            <a:r>
              <a:rPr lang="en-US" sz="2200" b="1" dirty="0">
                <a:solidFill>
                  <a:srgbClr val="5D8F2F"/>
                </a:solidFill>
              </a:rPr>
              <a:t>Personalized Care –</a:t>
            </a:r>
          </a:p>
          <a:p>
            <a:r>
              <a:rPr lang="en-US" sz="2200" dirty="0"/>
              <a:t>“He was interested in what I needed. He didn’t want me walking out of his office forgetting to ask a question. He was always attentive to my health.”</a:t>
            </a:r>
          </a:p>
          <a:p>
            <a:r>
              <a:rPr lang="en-US" sz="2200" dirty="0"/>
              <a:t>If they are diabetic, how about, ‘how long has it been since you’ve had an eye exam? A diabetic should have one every year.”</a:t>
            </a:r>
          </a:p>
          <a:p>
            <a:r>
              <a:rPr lang="en-US" sz="2200" dirty="0"/>
              <a:t>“I want to partner with my healthcare doctor who will work with me compassionately.”</a:t>
            </a:r>
          </a:p>
        </p:txBody>
      </p:sp>
      <p:sp>
        <p:nvSpPr>
          <p:cNvPr id="2" name="Title 1"/>
          <p:cNvSpPr>
            <a:spLocks noGrp="1"/>
          </p:cNvSpPr>
          <p:nvPr>
            <p:ph type="title"/>
          </p:nvPr>
        </p:nvSpPr>
        <p:spPr>
          <a:xfrm>
            <a:off x="1671100" y="-2"/>
            <a:ext cx="9569604" cy="1154511"/>
          </a:xfrm>
        </p:spPr>
        <p:txBody>
          <a:bodyPr>
            <a:noAutofit/>
          </a:bodyPr>
          <a:lstStyle/>
          <a:p>
            <a:r>
              <a:rPr lang="en-US" dirty="0"/>
              <a:t>PATIENT PRIORITIES FOR A BETTER 			 HEALTHCARE SYSTEM</a:t>
            </a:r>
          </a:p>
        </p:txBody>
      </p:sp>
      <p:pic>
        <p:nvPicPr>
          <p:cNvPr id="5" name="Picture 4" descr="A picture containing person, indoor, wall&#10;&#10;Description automatically generated">
            <a:extLst>
              <a:ext uri="{FF2B5EF4-FFF2-40B4-BE49-F238E27FC236}">
                <a16:creationId xmlns:a16="http://schemas.microsoft.com/office/drawing/2014/main" id="{5907C4E9-2430-0E47-BC5B-C3B7BDA9CC6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73692" y="2502967"/>
            <a:ext cx="4595348" cy="2990124"/>
          </a:xfrm>
          <a:prstGeom prst="rect">
            <a:avLst/>
          </a:prstGeom>
        </p:spPr>
      </p:pic>
    </p:spTree>
    <p:extLst>
      <p:ext uri="{BB962C8B-B14F-4D97-AF65-F5344CB8AC3E}">
        <p14:creationId xmlns:p14="http://schemas.microsoft.com/office/powerpoint/2010/main" val="171216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393824" y="1612900"/>
            <a:ext cx="5171568" cy="4725988"/>
          </a:xfrm>
        </p:spPr>
        <p:txBody>
          <a:bodyPr>
            <a:normAutofit/>
          </a:bodyPr>
          <a:lstStyle/>
          <a:p>
            <a:pPr marL="0" indent="0">
              <a:buNone/>
            </a:pPr>
            <a:r>
              <a:rPr lang="en-US" sz="2800" b="1" dirty="0">
                <a:solidFill>
                  <a:srgbClr val="5D8F2F"/>
                </a:solidFill>
              </a:rPr>
              <a:t>Sensitivity to Out-Of-Pocket Cost </a:t>
            </a:r>
          </a:p>
          <a:p>
            <a:r>
              <a:rPr lang="en-US" sz="2800" dirty="0"/>
              <a:t>“A huge thing is they are </a:t>
            </a:r>
            <a:br>
              <a:rPr lang="en-US" sz="2800" dirty="0"/>
            </a:br>
            <a:r>
              <a:rPr lang="en-US" sz="2800" dirty="0"/>
              <a:t>not aware of how much the medicine costs that they </a:t>
            </a:r>
            <a:br>
              <a:rPr lang="en-US" sz="2800" dirty="0"/>
            </a:br>
            <a:r>
              <a:rPr lang="en-US" sz="2800" dirty="0"/>
              <a:t>are prescribing</a:t>
            </a:r>
            <a:r>
              <a:rPr lang="is-IS" sz="2800" dirty="0"/>
              <a:t>…‘Is there a generic I can call-in instead </a:t>
            </a:r>
            <a:br>
              <a:rPr lang="is-IS" sz="2800" dirty="0"/>
            </a:br>
            <a:r>
              <a:rPr lang="is-IS" sz="2800" dirty="0"/>
              <a:t>of the name brand?’</a:t>
            </a:r>
          </a:p>
          <a:p>
            <a:endParaRPr lang="en-US" sz="2800" dirty="0"/>
          </a:p>
        </p:txBody>
      </p:sp>
      <p:sp>
        <p:nvSpPr>
          <p:cNvPr id="2" name="Title 1"/>
          <p:cNvSpPr>
            <a:spLocks noGrp="1"/>
          </p:cNvSpPr>
          <p:nvPr>
            <p:ph type="title"/>
          </p:nvPr>
        </p:nvSpPr>
        <p:spPr>
          <a:xfrm>
            <a:off x="1671100" y="-2"/>
            <a:ext cx="9569604" cy="1154511"/>
          </a:xfrm>
        </p:spPr>
        <p:txBody>
          <a:bodyPr>
            <a:normAutofit/>
          </a:bodyPr>
          <a:lstStyle/>
          <a:p>
            <a:r>
              <a:rPr lang="en-US" dirty="0"/>
              <a:t>PATIENT PRIORITIES FOR A BETTER  HEALTHCARE SYSTEM</a:t>
            </a:r>
          </a:p>
        </p:txBody>
      </p:sp>
      <p:pic>
        <p:nvPicPr>
          <p:cNvPr id="5" name="Picture 4" descr="A picture containing person, indoor&#10;&#10;Description automatically generated">
            <a:extLst>
              <a:ext uri="{FF2B5EF4-FFF2-40B4-BE49-F238E27FC236}">
                <a16:creationId xmlns:a16="http://schemas.microsoft.com/office/drawing/2014/main" id="{9ECFE4BE-F74D-6C46-BE97-8B81BFD59F8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87773" y="2465130"/>
            <a:ext cx="4581267" cy="3053073"/>
          </a:xfrm>
          <a:prstGeom prst="rect">
            <a:avLst/>
          </a:prstGeom>
        </p:spPr>
      </p:pic>
    </p:spTree>
    <p:extLst>
      <p:ext uri="{BB962C8B-B14F-4D97-AF65-F5344CB8AC3E}">
        <p14:creationId xmlns:p14="http://schemas.microsoft.com/office/powerpoint/2010/main" val="201208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393824" y="1612900"/>
            <a:ext cx="9375775" cy="4725988"/>
          </a:xfrm>
        </p:spPr>
        <p:txBody>
          <a:bodyPr anchor="ctr">
            <a:normAutofit/>
          </a:bodyPr>
          <a:lstStyle/>
          <a:p>
            <a:pPr marL="0" indent="0">
              <a:buNone/>
            </a:pPr>
            <a:r>
              <a:rPr lang="en-US" sz="2800" b="1" dirty="0">
                <a:solidFill>
                  <a:srgbClr val="5D8F2F"/>
                </a:solidFill>
              </a:rPr>
              <a:t>Care that Is:</a:t>
            </a:r>
          </a:p>
          <a:p>
            <a:pPr lvl="1"/>
            <a:r>
              <a:rPr lang="en-US" sz="2800" dirty="0"/>
              <a:t>TIMELY</a:t>
            </a:r>
          </a:p>
          <a:p>
            <a:pPr lvl="1"/>
            <a:r>
              <a:rPr lang="en-US" sz="2800" dirty="0"/>
              <a:t>COST – CONSCIOUS</a:t>
            </a:r>
          </a:p>
          <a:p>
            <a:pPr lvl="1"/>
            <a:r>
              <a:rPr lang="en-US" sz="2800" dirty="0"/>
              <a:t>UNBIASED, RESPECTFUL AND COMPREHENSIVE</a:t>
            </a:r>
          </a:p>
          <a:p>
            <a:pPr lvl="1"/>
            <a:r>
              <a:rPr lang="en-US" sz="2800" dirty="0"/>
              <a:t>REFLECTS PROFESSIONALISM</a:t>
            </a:r>
          </a:p>
          <a:p>
            <a:pPr lvl="1"/>
            <a:r>
              <a:rPr lang="en-US" sz="2800" dirty="0">
                <a:latin typeface="+mj-lt"/>
              </a:rPr>
              <a:t>COMMUNICATION that is:</a:t>
            </a:r>
          </a:p>
          <a:p>
            <a:pPr lvl="2"/>
            <a:r>
              <a:rPr lang="en-US" sz="2800" dirty="0"/>
              <a:t>Effective </a:t>
            </a:r>
          </a:p>
          <a:p>
            <a:pPr lvl="2"/>
            <a:r>
              <a:rPr lang="en-US" sz="2600" dirty="0"/>
              <a:t>Supports the provider-patient relationship</a:t>
            </a:r>
          </a:p>
        </p:txBody>
      </p:sp>
      <p:sp>
        <p:nvSpPr>
          <p:cNvPr id="2" name="Title 1"/>
          <p:cNvSpPr>
            <a:spLocks noGrp="1"/>
          </p:cNvSpPr>
          <p:nvPr>
            <p:ph type="title"/>
          </p:nvPr>
        </p:nvSpPr>
        <p:spPr>
          <a:xfrm>
            <a:off x="1671100" y="-2"/>
            <a:ext cx="9569604" cy="1154511"/>
          </a:xfrm>
        </p:spPr>
        <p:txBody>
          <a:bodyPr/>
          <a:lstStyle/>
          <a:p>
            <a:r>
              <a:rPr lang="en-US"/>
              <a:t>WHAT PATIENTS VALUE:</a:t>
            </a:r>
            <a:endParaRPr lang="en-US" dirty="0"/>
          </a:p>
        </p:txBody>
      </p:sp>
    </p:spTree>
    <p:extLst>
      <p:ext uri="{BB962C8B-B14F-4D97-AF65-F5344CB8AC3E}">
        <p14:creationId xmlns:p14="http://schemas.microsoft.com/office/powerpoint/2010/main" val="168610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3369CBAD-23AE-D343-99F9-1FDA48B8F4AF}"/>
              </a:ext>
            </a:extLst>
          </p:cNvPr>
          <p:cNvPicPr>
            <a:picLocks noChangeAspect="1"/>
          </p:cNvPicPr>
          <p:nvPr/>
        </p:nvPicPr>
        <p:blipFill>
          <a:blip r:embed="rId3"/>
          <a:stretch>
            <a:fillRect/>
          </a:stretch>
        </p:blipFill>
        <p:spPr>
          <a:xfrm>
            <a:off x="3463636" y="1964702"/>
            <a:ext cx="5750950" cy="3847279"/>
          </a:xfrm>
          <a:prstGeom prst="rect">
            <a:avLst/>
          </a:prstGeom>
        </p:spPr>
      </p:pic>
      <p:sp>
        <p:nvSpPr>
          <p:cNvPr id="2" name="TextBox 1"/>
          <p:cNvSpPr txBox="1"/>
          <p:nvPr/>
        </p:nvSpPr>
        <p:spPr>
          <a:xfrm>
            <a:off x="3616045" y="6181344"/>
            <a:ext cx="4959910" cy="369332"/>
          </a:xfrm>
          <a:prstGeom prst="rect">
            <a:avLst/>
          </a:prstGeom>
          <a:noFill/>
        </p:spPr>
        <p:txBody>
          <a:bodyPr wrap="square" rtlCol="0">
            <a:spAutoFit/>
          </a:bodyPr>
          <a:lstStyle/>
          <a:p>
            <a:pPr algn="ctr"/>
            <a:r>
              <a:rPr lang="en-US" b="1" dirty="0">
                <a:solidFill>
                  <a:schemeClr val="tx1">
                    <a:lumMod val="75000"/>
                    <a:lumOff val="25000"/>
                  </a:schemeClr>
                </a:solidFill>
                <a:cs typeface="Helvetica Light"/>
              </a:rPr>
              <a:t>https://</a:t>
            </a:r>
            <a:r>
              <a:rPr lang="en-US" b="1" dirty="0" err="1">
                <a:solidFill>
                  <a:schemeClr val="tx1">
                    <a:lumMod val="75000"/>
                    <a:lumOff val="25000"/>
                  </a:schemeClr>
                </a:solidFill>
                <a:cs typeface="Helvetica Light"/>
              </a:rPr>
              <a:t>www.movementislifecaucus.com</a:t>
            </a:r>
            <a:endParaRPr lang="en-US" b="1"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121388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194" y="225029"/>
            <a:ext cx="7177203" cy="865883"/>
          </a:xfrm>
        </p:spPr>
        <p:txBody>
          <a:bodyPr>
            <a:normAutofit/>
          </a:bodyPr>
          <a:lstStyle/>
          <a:p>
            <a:r>
              <a:rPr lang="en-US" dirty="0"/>
              <a:t>MIL GOALS</a:t>
            </a:r>
          </a:p>
        </p:txBody>
      </p:sp>
      <p:sp>
        <p:nvSpPr>
          <p:cNvPr id="3" name="Content Placeholder 2"/>
          <p:cNvSpPr>
            <a:spLocks noGrp="1"/>
          </p:cNvSpPr>
          <p:nvPr>
            <p:ph idx="1"/>
          </p:nvPr>
        </p:nvSpPr>
        <p:spPr>
          <a:xfrm>
            <a:off x="2507399" y="2438400"/>
            <a:ext cx="7177203" cy="3232576"/>
          </a:xfrm>
        </p:spPr>
        <p:txBody>
          <a:bodyPr anchor="t">
            <a:normAutofit/>
          </a:bodyPr>
          <a:lstStyle/>
          <a:p>
            <a:r>
              <a:rPr lang="en-US" sz="3000" dirty="0"/>
              <a:t>Raise Awareness</a:t>
            </a:r>
          </a:p>
        </p:txBody>
      </p:sp>
      <p:pic>
        <p:nvPicPr>
          <p:cNvPr id="11" name="Picture 10" descr="A picture containing outdoor, person, grass, child&#10;&#10;Description automatically generated">
            <a:extLst>
              <a:ext uri="{FF2B5EF4-FFF2-40B4-BE49-F238E27FC236}">
                <a16:creationId xmlns:a16="http://schemas.microsoft.com/office/drawing/2014/main" id="{7B1272D9-F22B-5B46-B90B-F8BCDD8513C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00606" y="1585651"/>
            <a:ext cx="3726675" cy="2469037"/>
          </a:xfrm>
          <a:prstGeom prst="rect">
            <a:avLst/>
          </a:prstGeom>
        </p:spPr>
      </p:pic>
      <p:pic>
        <p:nvPicPr>
          <p:cNvPr id="13" name="Picture 12" descr="A group of people lying on a mat on a wood floor&#10;&#10;Description automatically generated with low confidence">
            <a:extLst>
              <a:ext uri="{FF2B5EF4-FFF2-40B4-BE49-F238E27FC236}">
                <a16:creationId xmlns:a16="http://schemas.microsoft.com/office/drawing/2014/main" id="{3CE779AE-CC3E-E84F-9417-87DBE823ED1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00606" y="4054688"/>
            <a:ext cx="3726674" cy="2469038"/>
          </a:xfrm>
          <a:prstGeom prst="rect">
            <a:avLst/>
          </a:prstGeom>
        </p:spPr>
      </p:pic>
    </p:spTree>
    <p:extLst>
      <p:ext uri="{BB962C8B-B14F-4D97-AF65-F5344CB8AC3E}">
        <p14:creationId xmlns:p14="http://schemas.microsoft.com/office/powerpoint/2010/main" val="92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194" y="225029"/>
            <a:ext cx="7177203" cy="865883"/>
          </a:xfrm>
        </p:spPr>
        <p:txBody>
          <a:bodyPr>
            <a:normAutofit/>
          </a:bodyPr>
          <a:lstStyle/>
          <a:p>
            <a:r>
              <a:rPr lang="en-US" dirty="0"/>
              <a:t>MIL GOALS</a:t>
            </a:r>
          </a:p>
        </p:txBody>
      </p:sp>
      <p:sp>
        <p:nvSpPr>
          <p:cNvPr id="3" name="Content Placeholder 2"/>
          <p:cNvSpPr>
            <a:spLocks noGrp="1"/>
          </p:cNvSpPr>
          <p:nvPr>
            <p:ph idx="1"/>
          </p:nvPr>
        </p:nvSpPr>
        <p:spPr>
          <a:xfrm>
            <a:off x="2507399" y="2438400"/>
            <a:ext cx="7177203" cy="3232576"/>
          </a:xfrm>
        </p:spPr>
        <p:txBody>
          <a:bodyPr anchor="t">
            <a:normAutofit/>
          </a:bodyPr>
          <a:lstStyle/>
          <a:p>
            <a:r>
              <a:rPr lang="en-US" sz="3000" dirty="0"/>
              <a:t>Raise Awareness</a:t>
            </a:r>
          </a:p>
          <a:p>
            <a:r>
              <a:rPr lang="en-US" sz="3000" dirty="0"/>
              <a:t>Strategize</a:t>
            </a:r>
          </a:p>
        </p:txBody>
      </p:sp>
      <p:pic>
        <p:nvPicPr>
          <p:cNvPr id="6" name="Picture 5" descr="A picture containing outdoor, person, grass, child&#10;&#10;Description automatically generated">
            <a:extLst>
              <a:ext uri="{FF2B5EF4-FFF2-40B4-BE49-F238E27FC236}">
                <a16:creationId xmlns:a16="http://schemas.microsoft.com/office/drawing/2014/main" id="{83D191EB-2A91-F74D-A56C-FC6EA707E02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00606" y="1585651"/>
            <a:ext cx="3726675" cy="2469037"/>
          </a:xfrm>
          <a:prstGeom prst="rect">
            <a:avLst/>
          </a:prstGeom>
        </p:spPr>
      </p:pic>
      <p:pic>
        <p:nvPicPr>
          <p:cNvPr id="7" name="Picture 6" descr="A group of people lying on a mat on a wood floor&#10;&#10;Description automatically generated with low confidence">
            <a:extLst>
              <a:ext uri="{FF2B5EF4-FFF2-40B4-BE49-F238E27FC236}">
                <a16:creationId xmlns:a16="http://schemas.microsoft.com/office/drawing/2014/main" id="{9F12838B-603E-FF46-A6F9-499C896EA4C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00606" y="4054688"/>
            <a:ext cx="3726674" cy="2469038"/>
          </a:xfrm>
          <a:prstGeom prst="rect">
            <a:avLst/>
          </a:prstGeom>
        </p:spPr>
      </p:pic>
    </p:spTree>
    <p:extLst>
      <p:ext uri="{BB962C8B-B14F-4D97-AF65-F5344CB8AC3E}">
        <p14:creationId xmlns:p14="http://schemas.microsoft.com/office/powerpoint/2010/main" val="259328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194" y="225029"/>
            <a:ext cx="7177203" cy="865883"/>
          </a:xfrm>
        </p:spPr>
        <p:txBody>
          <a:bodyPr>
            <a:normAutofit/>
          </a:bodyPr>
          <a:lstStyle/>
          <a:p>
            <a:r>
              <a:rPr lang="en-US" dirty="0"/>
              <a:t>MIL GOALS</a:t>
            </a:r>
          </a:p>
        </p:txBody>
      </p:sp>
      <p:sp>
        <p:nvSpPr>
          <p:cNvPr id="3" name="Content Placeholder 2"/>
          <p:cNvSpPr>
            <a:spLocks noGrp="1"/>
          </p:cNvSpPr>
          <p:nvPr>
            <p:ph idx="1"/>
          </p:nvPr>
        </p:nvSpPr>
        <p:spPr>
          <a:xfrm>
            <a:off x="2507399" y="2438400"/>
            <a:ext cx="7177203" cy="3232576"/>
          </a:xfrm>
        </p:spPr>
        <p:txBody>
          <a:bodyPr anchor="t">
            <a:normAutofit/>
          </a:bodyPr>
          <a:lstStyle/>
          <a:p>
            <a:r>
              <a:rPr lang="en-US" sz="3000" dirty="0"/>
              <a:t>Raise Awareness</a:t>
            </a:r>
          </a:p>
          <a:p>
            <a:r>
              <a:rPr lang="en-US" sz="3000" dirty="0"/>
              <a:t>Strategize</a:t>
            </a:r>
          </a:p>
          <a:p>
            <a:r>
              <a:rPr lang="en-US" sz="3000" dirty="0"/>
              <a:t>Implement</a:t>
            </a:r>
          </a:p>
        </p:txBody>
      </p:sp>
      <p:pic>
        <p:nvPicPr>
          <p:cNvPr id="6" name="Picture 5" descr="A picture containing outdoor, person, grass, child&#10;&#10;Description automatically generated">
            <a:extLst>
              <a:ext uri="{FF2B5EF4-FFF2-40B4-BE49-F238E27FC236}">
                <a16:creationId xmlns:a16="http://schemas.microsoft.com/office/drawing/2014/main" id="{D848F719-F59B-A14F-9344-45D8F932E4B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00606" y="1585651"/>
            <a:ext cx="3726675" cy="2469037"/>
          </a:xfrm>
          <a:prstGeom prst="rect">
            <a:avLst/>
          </a:prstGeom>
        </p:spPr>
      </p:pic>
      <p:pic>
        <p:nvPicPr>
          <p:cNvPr id="7" name="Picture 6" descr="A group of people lying on a mat on a wood floor&#10;&#10;Description automatically generated with low confidence">
            <a:extLst>
              <a:ext uri="{FF2B5EF4-FFF2-40B4-BE49-F238E27FC236}">
                <a16:creationId xmlns:a16="http://schemas.microsoft.com/office/drawing/2014/main" id="{8B0380AA-BBD6-F447-BE5B-3B5B07004F5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00606" y="4054688"/>
            <a:ext cx="3726674" cy="2469038"/>
          </a:xfrm>
          <a:prstGeom prst="rect">
            <a:avLst/>
          </a:prstGeom>
        </p:spPr>
      </p:pic>
    </p:spTree>
    <p:extLst>
      <p:ext uri="{BB962C8B-B14F-4D97-AF65-F5344CB8AC3E}">
        <p14:creationId xmlns:p14="http://schemas.microsoft.com/office/powerpoint/2010/main" val="301589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194" y="225029"/>
            <a:ext cx="7177203" cy="865883"/>
          </a:xfrm>
        </p:spPr>
        <p:txBody>
          <a:bodyPr>
            <a:normAutofit/>
          </a:bodyPr>
          <a:lstStyle/>
          <a:p>
            <a:r>
              <a:rPr lang="en-US" dirty="0"/>
              <a:t>MIL GOALS</a:t>
            </a:r>
          </a:p>
        </p:txBody>
      </p:sp>
      <p:sp>
        <p:nvSpPr>
          <p:cNvPr id="3" name="Content Placeholder 2"/>
          <p:cNvSpPr>
            <a:spLocks noGrp="1"/>
          </p:cNvSpPr>
          <p:nvPr>
            <p:ph idx="1"/>
          </p:nvPr>
        </p:nvSpPr>
        <p:spPr>
          <a:xfrm>
            <a:off x="2507399" y="2438400"/>
            <a:ext cx="7177203" cy="3232576"/>
          </a:xfrm>
        </p:spPr>
        <p:txBody>
          <a:bodyPr anchor="t">
            <a:normAutofit/>
          </a:bodyPr>
          <a:lstStyle/>
          <a:p>
            <a:r>
              <a:rPr lang="en-US" sz="3000" dirty="0"/>
              <a:t>Raise Awareness</a:t>
            </a:r>
          </a:p>
          <a:p>
            <a:r>
              <a:rPr lang="en-US" sz="3000" dirty="0"/>
              <a:t>Strategize</a:t>
            </a:r>
          </a:p>
          <a:p>
            <a:r>
              <a:rPr lang="en-US" sz="3000" dirty="0"/>
              <a:t>Implement</a:t>
            </a:r>
          </a:p>
          <a:p>
            <a:r>
              <a:rPr lang="en-US" sz="3000" dirty="0"/>
              <a:t>Advocate</a:t>
            </a:r>
          </a:p>
        </p:txBody>
      </p:sp>
      <p:pic>
        <p:nvPicPr>
          <p:cNvPr id="6" name="Picture 5" descr="A picture containing outdoor, person, grass, child&#10;&#10;Description automatically generated">
            <a:extLst>
              <a:ext uri="{FF2B5EF4-FFF2-40B4-BE49-F238E27FC236}">
                <a16:creationId xmlns:a16="http://schemas.microsoft.com/office/drawing/2014/main" id="{7135B2E5-8195-1F4A-9A1F-B96B4098878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00606" y="1585651"/>
            <a:ext cx="3726675" cy="2469037"/>
          </a:xfrm>
          <a:prstGeom prst="rect">
            <a:avLst/>
          </a:prstGeom>
        </p:spPr>
      </p:pic>
      <p:pic>
        <p:nvPicPr>
          <p:cNvPr id="7" name="Picture 6" descr="A group of people lying on a mat on a wood floor&#10;&#10;Description automatically generated with low confidence">
            <a:extLst>
              <a:ext uri="{FF2B5EF4-FFF2-40B4-BE49-F238E27FC236}">
                <a16:creationId xmlns:a16="http://schemas.microsoft.com/office/drawing/2014/main" id="{569DF06A-F2BD-2B43-B014-604C74F4047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00606" y="4054688"/>
            <a:ext cx="3726674" cy="2469038"/>
          </a:xfrm>
          <a:prstGeom prst="rect">
            <a:avLst/>
          </a:prstGeom>
        </p:spPr>
      </p:pic>
    </p:spTree>
    <p:extLst>
      <p:ext uri="{BB962C8B-B14F-4D97-AF65-F5344CB8AC3E}">
        <p14:creationId xmlns:p14="http://schemas.microsoft.com/office/powerpoint/2010/main" val="66203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194" y="225029"/>
            <a:ext cx="7177203" cy="865883"/>
          </a:xfrm>
        </p:spPr>
        <p:txBody>
          <a:bodyPr>
            <a:normAutofit/>
          </a:bodyPr>
          <a:lstStyle/>
          <a:p>
            <a:r>
              <a:rPr lang="en-US" dirty="0"/>
              <a:t>MIL GOALS</a:t>
            </a:r>
          </a:p>
        </p:txBody>
      </p:sp>
      <p:sp>
        <p:nvSpPr>
          <p:cNvPr id="3" name="Content Placeholder 2"/>
          <p:cNvSpPr>
            <a:spLocks noGrp="1"/>
          </p:cNvSpPr>
          <p:nvPr>
            <p:ph idx="1"/>
          </p:nvPr>
        </p:nvSpPr>
        <p:spPr>
          <a:xfrm>
            <a:off x="2507399" y="2438400"/>
            <a:ext cx="7177203" cy="3232576"/>
          </a:xfrm>
        </p:spPr>
        <p:txBody>
          <a:bodyPr anchor="t">
            <a:normAutofit/>
          </a:bodyPr>
          <a:lstStyle/>
          <a:p>
            <a:r>
              <a:rPr lang="en-US" sz="3000" dirty="0"/>
              <a:t>Raise Awareness</a:t>
            </a:r>
          </a:p>
          <a:p>
            <a:r>
              <a:rPr lang="en-US" sz="3000" dirty="0"/>
              <a:t>Strategize</a:t>
            </a:r>
          </a:p>
          <a:p>
            <a:r>
              <a:rPr lang="en-US" sz="3000" dirty="0"/>
              <a:t>Implement</a:t>
            </a:r>
          </a:p>
          <a:p>
            <a:r>
              <a:rPr lang="en-US" sz="3000" dirty="0"/>
              <a:t>Advocate</a:t>
            </a:r>
          </a:p>
          <a:p>
            <a:r>
              <a:rPr lang="en-US" sz="3000" dirty="0"/>
              <a:t>Educate</a:t>
            </a:r>
          </a:p>
        </p:txBody>
      </p:sp>
      <p:pic>
        <p:nvPicPr>
          <p:cNvPr id="6" name="Picture 5" descr="A picture containing outdoor, person, grass, child&#10;&#10;Description automatically generated">
            <a:extLst>
              <a:ext uri="{FF2B5EF4-FFF2-40B4-BE49-F238E27FC236}">
                <a16:creationId xmlns:a16="http://schemas.microsoft.com/office/drawing/2014/main" id="{44BFCA76-D199-2840-950C-29F14C67687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00606" y="1585651"/>
            <a:ext cx="3726675" cy="2469037"/>
          </a:xfrm>
          <a:prstGeom prst="rect">
            <a:avLst/>
          </a:prstGeom>
        </p:spPr>
      </p:pic>
      <p:pic>
        <p:nvPicPr>
          <p:cNvPr id="7" name="Picture 6" descr="A group of people lying on a mat on a wood floor&#10;&#10;Description automatically generated with low confidence">
            <a:extLst>
              <a:ext uri="{FF2B5EF4-FFF2-40B4-BE49-F238E27FC236}">
                <a16:creationId xmlns:a16="http://schemas.microsoft.com/office/drawing/2014/main" id="{589E8137-F4E4-0944-96CF-EDC93754935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00606" y="4054688"/>
            <a:ext cx="3726674" cy="2469038"/>
          </a:xfrm>
          <a:prstGeom prst="rect">
            <a:avLst/>
          </a:prstGeom>
        </p:spPr>
      </p:pic>
    </p:spTree>
    <p:extLst>
      <p:ext uri="{BB962C8B-B14F-4D97-AF65-F5344CB8AC3E}">
        <p14:creationId xmlns:p14="http://schemas.microsoft.com/office/powerpoint/2010/main" val="180188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ED66E17-717B-834B-A439-415D5616563B}"/>
              </a:ext>
            </a:extLst>
          </p:cNvPr>
          <p:cNvPicPr>
            <a:picLocks noChangeAspect="1"/>
          </p:cNvPicPr>
          <p:nvPr/>
        </p:nvPicPr>
        <p:blipFill>
          <a:blip r:embed="rId3"/>
          <a:stretch>
            <a:fillRect/>
          </a:stretch>
        </p:blipFill>
        <p:spPr>
          <a:xfrm>
            <a:off x="3676335" y="1432560"/>
            <a:ext cx="4839329" cy="5171440"/>
          </a:xfrm>
          <a:prstGeom prst="rect">
            <a:avLst/>
          </a:prstGeom>
        </p:spPr>
      </p:pic>
    </p:spTree>
    <p:extLst>
      <p:ext uri="{BB962C8B-B14F-4D97-AF65-F5344CB8AC3E}">
        <p14:creationId xmlns:p14="http://schemas.microsoft.com/office/powerpoint/2010/main" val="349167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484" y="0"/>
            <a:ext cx="9569604" cy="1154511"/>
          </a:xfrm>
        </p:spPr>
        <p:txBody>
          <a:bodyPr>
            <a:normAutofit/>
          </a:bodyPr>
          <a:lstStyle/>
          <a:p>
            <a:r>
              <a:rPr lang="en-US" dirty="0"/>
              <a:t>WHAT DEFINES VALUE FOR </a:t>
            </a:r>
            <a:br>
              <a:rPr lang="en-US" dirty="0"/>
            </a:br>
            <a:r>
              <a:rPr lang="en-US" dirty="0"/>
              <a:t>KEY STAKEHOLDERS?</a:t>
            </a:r>
          </a:p>
        </p:txBody>
      </p:sp>
      <p:sp>
        <p:nvSpPr>
          <p:cNvPr id="3" name="Content Placeholder 2"/>
          <p:cNvSpPr>
            <a:spLocks noGrp="1"/>
          </p:cNvSpPr>
          <p:nvPr>
            <p:ph sz="half" idx="1"/>
          </p:nvPr>
        </p:nvSpPr>
        <p:spPr>
          <a:xfrm>
            <a:off x="1382712" y="1612718"/>
            <a:ext cx="4639698" cy="4726516"/>
          </a:xfrm>
        </p:spPr>
        <p:txBody>
          <a:bodyPr anchor="ctr">
            <a:normAutofit/>
          </a:bodyPr>
          <a:lstStyle/>
          <a:p>
            <a:r>
              <a:rPr lang="en-US" sz="4000" dirty="0"/>
              <a:t>Patients</a:t>
            </a:r>
          </a:p>
          <a:p>
            <a:r>
              <a:rPr lang="en-US" sz="4000" dirty="0"/>
              <a:t>Providers</a:t>
            </a:r>
          </a:p>
          <a:p>
            <a:r>
              <a:rPr lang="en-US" sz="4000" dirty="0"/>
              <a:t>Payers, Regulators/</a:t>
            </a:r>
            <a:br>
              <a:rPr lang="en-US" sz="4000" dirty="0"/>
            </a:br>
            <a:r>
              <a:rPr lang="en-US" sz="4000" dirty="0"/>
              <a:t>Policy Makers</a:t>
            </a:r>
          </a:p>
        </p:txBody>
      </p:sp>
      <p:pic>
        <p:nvPicPr>
          <p:cNvPr id="12" name="Picture 11" descr="A picture containing person, wall, indoor, room&#10;&#10;Description automatically generated">
            <a:extLst>
              <a:ext uri="{FF2B5EF4-FFF2-40B4-BE49-F238E27FC236}">
                <a16:creationId xmlns:a16="http://schemas.microsoft.com/office/drawing/2014/main" id="{821CE58A-F017-4C47-97CC-A54160CC140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28616" y="1735248"/>
            <a:ext cx="3622381" cy="2416439"/>
          </a:xfrm>
          <a:prstGeom prst="rect">
            <a:avLst/>
          </a:prstGeom>
        </p:spPr>
      </p:pic>
      <p:pic>
        <p:nvPicPr>
          <p:cNvPr id="14" name="Picture 13" descr="A large white building with columns&#10;&#10;Description automatically generated with low confidence">
            <a:extLst>
              <a:ext uri="{FF2B5EF4-FFF2-40B4-BE49-F238E27FC236}">
                <a16:creationId xmlns:a16="http://schemas.microsoft.com/office/drawing/2014/main" id="{D8760164-3A42-2147-A65D-3443E6F29C3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328615" y="4087023"/>
            <a:ext cx="3622382" cy="2243423"/>
          </a:xfrm>
          <a:prstGeom prst="rect">
            <a:avLst/>
          </a:prstGeom>
        </p:spPr>
      </p:pic>
    </p:spTree>
    <p:extLst>
      <p:ext uri="{BB962C8B-B14F-4D97-AF65-F5344CB8AC3E}">
        <p14:creationId xmlns:p14="http://schemas.microsoft.com/office/powerpoint/2010/main" val="208988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IL">
      <a:dk1>
        <a:srgbClr val="282828"/>
      </a:dk1>
      <a:lt1>
        <a:sysClr val="window" lastClr="FFFFFF"/>
      </a:lt1>
      <a:dk2>
        <a:srgbClr val="898B90"/>
      </a:dk2>
      <a:lt2>
        <a:srgbClr val="5E5E5E"/>
      </a:lt2>
      <a:accent1>
        <a:srgbClr val="4EA020"/>
      </a:accent1>
      <a:accent2>
        <a:srgbClr val="62CF27"/>
      </a:accent2>
      <a:accent3>
        <a:srgbClr val="84D954"/>
      </a:accent3>
      <a:accent4>
        <a:srgbClr val="A3CF74"/>
      </a:accent4>
      <a:accent5>
        <a:srgbClr val="38A41A"/>
      </a:accent5>
      <a:accent6>
        <a:srgbClr val="235311"/>
      </a:accent6>
      <a:hlink>
        <a:srgbClr val="994691"/>
      </a:hlink>
      <a:folHlink>
        <a:srgbClr val="9F6D99"/>
      </a:folHlink>
    </a:clrScheme>
    <a:fontScheme name="Custom 11">
      <a:majorFont>
        <a:latin typeface="Helvetica Light"/>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36419</TotalTime>
  <Words>3003</Words>
  <Application>Microsoft Macintosh PowerPoint</Application>
  <PresentationFormat>Widescreen</PresentationFormat>
  <Paragraphs>289</Paragraphs>
  <Slides>27</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Helvetica</vt:lpstr>
      <vt:lpstr>Helvetica Light</vt:lpstr>
      <vt:lpstr>Helvetica Neue</vt:lpstr>
      <vt:lpstr>Wingdings</vt:lpstr>
      <vt:lpstr>Office Theme</vt:lpstr>
      <vt:lpstr>PowerPoint Presentation</vt:lpstr>
      <vt:lpstr>MOVEMENT IS LIFE™</vt:lpstr>
      <vt:lpstr>MIL GOALS</vt:lpstr>
      <vt:lpstr>MIL GOALS</vt:lpstr>
      <vt:lpstr>MIL GOALS</vt:lpstr>
      <vt:lpstr>MIL GOALS</vt:lpstr>
      <vt:lpstr>MIL GOALS</vt:lpstr>
      <vt:lpstr>PowerPoint Presentation</vt:lpstr>
      <vt:lpstr>WHAT DEFINES VALUE FOR  KEY STAKEHOLDERS?</vt:lpstr>
      <vt:lpstr>VALUE = THE BALANCE</vt:lpstr>
      <vt:lpstr>ARE VALUES IN OUR CURRENT SYSTEM BALANCED? </vt:lpstr>
      <vt:lpstr>HOW DO OUR PATIENTS DEFINE VALUE?</vt:lpstr>
      <vt:lpstr>MOVEMENT IS LIFE – FOCUS GROUPS</vt:lpstr>
      <vt:lpstr>FRUSTRATIONS – COMMON THEMES</vt:lpstr>
      <vt:lpstr>FRUSTRATIONS – COMMON THEMES</vt:lpstr>
      <vt:lpstr>LACK OF COMMUNICATION</vt:lpstr>
      <vt:lpstr>LACK OF COMPETENCE, ATTENTION TO PATIENT NEEDS</vt:lpstr>
      <vt:lpstr>LACK OF PROFESSIONALISM, BIAS</vt:lpstr>
      <vt:lpstr>HEALTHCARE SYSTEM CHALLENGES</vt:lpstr>
      <vt:lpstr>COMMON CONDITIONS NOT MANAGED   APPROPRIATELY</vt:lpstr>
      <vt:lpstr>PATIENT PRIORITIES FOR A BETTER HEALTHCARE SYSTEM</vt:lpstr>
      <vt:lpstr>PATIENT PRIORITIES FOR A BETTER HEALTHCARE SYSTEM</vt:lpstr>
      <vt:lpstr>PATIENT PRIORITIES FOR A BETTER  HEALTHCARE SYSTEM</vt:lpstr>
      <vt:lpstr>PATIENT PRIORITIES FOR A BETTER     HEALTHCARE SYSTEM</vt:lpstr>
      <vt:lpstr>PATIENT PRIORITIES FOR A BETTER  HEALTHCARE SYSTEM</vt:lpstr>
      <vt:lpstr>WHAT PATIENTS VALUE:</vt:lpstr>
      <vt:lpstr>PowerPoint Presentation</vt:lpstr>
    </vt:vector>
  </TitlesOfParts>
  <Company>Grey Healthcare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Kneile</dc:creator>
  <cp:lastModifiedBy>Rose Gonzalez</cp:lastModifiedBy>
  <cp:revision>1034</cp:revision>
  <dcterms:created xsi:type="dcterms:W3CDTF">2013-09-16T04:02:48Z</dcterms:created>
  <dcterms:modified xsi:type="dcterms:W3CDTF">2021-11-12T16:19:04Z</dcterms:modified>
</cp:coreProperties>
</file>